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5.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7.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38.xml" ContentType="application/vnd.openxmlformats-officedocument.theme+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9.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40.xml" ContentType="application/vnd.openxmlformats-officedocument.them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41.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42.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43.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44.xml" ContentType="application/vnd.openxmlformats-officedocument.theme+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45.xml" ContentType="application/vnd.openxmlformats-officedocument.theme+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46.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47.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48.xml" ContentType="application/vnd.openxmlformats-officedocument.theme+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theme/theme49.xml" ContentType="application/vnd.openxmlformats-officedocument.theme+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50.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51.xml" ContentType="application/vnd.openxmlformats-officedocument.theme+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52.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theme/theme53.xml" ContentType="application/vnd.openxmlformats-officedocument.theme+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theme/theme54.xml" ContentType="application/vnd.openxmlformats-officedocument.theme+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theme/theme55.xml" ContentType="application/vnd.openxmlformats-officedocument.theme+xml"/>
  <Override PartName="/ppt/theme/theme5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732" r:id="rId5"/>
    <p:sldMasterId id="2147483744" r:id="rId6"/>
    <p:sldMasterId id="2147483756" r:id="rId7"/>
    <p:sldMasterId id="2147483768" r:id="rId8"/>
    <p:sldMasterId id="2147483780" r:id="rId9"/>
    <p:sldMasterId id="2147483792" r:id="rId10"/>
    <p:sldMasterId id="2147483804" r:id="rId11"/>
    <p:sldMasterId id="2147483816" r:id="rId12"/>
    <p:sldMasterId id="2147483828" r:id="rId13"/>
    <p:sldMasterId id="2147483864" r:id="rId14"/>
    <p:sldMasterId id="2147483888" r:id="rId15"/>
    <p:sldMasterId id="2147483900" r:id="rId16"/>
    <p:sldMasterId id="2147483912" r:id="rId17"/>
    <p:sldMasterId id="2147483924" r:id="rId18"/>
    <p:sldMasterId id="2147483936" r:id="rId19"/>
    <p:sldMasterId id="2147483948" r:id="rId20"/>
    <p:sldMasterId id="2147483960" r:id="rId21"/>
    <p:sldMasterId id="2147483972" r:id="rId22"/>
    <p:sldMasterId id="2147483984" r:id="rId23"/>
    <p:sldMasterId id="2147483996" r:id="rId24"/>
    <p:sldMasterId id="2147484008" r:id="rId25"/>
    <p:sldMasterId id="2147484020" r:id="rId26"/>
    <p:sldMasterId id="2147484032" r:id="rId27"/>
    <p:sldMasterId id="2147484044" r:id="rId28"/>
    <p:sldMasterId id="2147484068" r:id="rId29"/>
    <p:sldMasterId id="2147484080" r:id="rId30"/>
    <p:sldMasterId id="2147484092" r:id="rId31"/>
    <p:sldMasterId id="2147484104" r:id="rId32"/>
    <p:sldMasterId id="2147484116" r:id="rId33"/>
    <p:sldMasterId id="2147484128" r:id="rId34"/>
    <p:sldMasterId id="2147484140" r:id="rId35"/>
    <p:sldMasterId id="2147484152" r:id="rId36"/>
    <p:sldMasterId id="2147484164" r:id="rId37"/>
    <p:sldMasterId id="2147484176" r:id="rId38"/>
    <p:sldMasterId id="2147484188" r:id="rId39"/>
    <p:sldMasterId id="2147484200" r:id="rId40"/>
    <p:sldMasterId id="2147484212" r:id="rId41"/>
    <p:sldMasterId id="2147484224" r:id="rId42"/>
    <p:sldMasterId id="2147484236" r:id="rId43"/>
    <p:sldMasterId id="2147484248" r:id="rId44"/>
    <p:sldMasterId id="2147484272" r:id="rId45"/>
    <p:sldMasterId id="2147484284" r:id="rId46"/>
    <p:sldMasterId id="2147484296" r:id="rId47"/>
    <p:sldMasterId id="2147484308" r:id="rId48"/>
    <p:sldMasterId id="2147484320" r:id="rId49"/>
    <p:sldMasterId id="2147484332" r:id="rId50"/>
    <p:sldMasterId id="2147484344" r:id="rId51"/>
    <p:sldMasterId id="2147484356" r:id="rId52"/>
    <p:sldMasterId id="2147484368" r:id="rId53"/>
    <p:sldMasterId id="2147484380" r:id="rId54"/>
    <p:sldMasterId id="2147484392" r:id="rId55"/>
  </p:sldMasterIdLst>
  <p:notesMasterIdLst>
    <p:notesMasterId r:id="rId127"/>
  </p:notesMasterIdLst>
  <p:sldIdLst>
    <p:sldId id="1458" r:id="rId56"/>
    <p:sldId id="1405" r:id="rId57"/>
    <p:sldId id="1903" r:id="rId58"/>
    <p:sldId id="1904" r:id="rId59"/>
    <p:sldId id="1905" r:id="rId60"/>
    <p:sldId id="1457" r:id="rId61"/>
    <p:sldId id="1456" r:id="rId62"/>
    <p:sldId id="1455" r:id="rId63"/>
    <p:sldId id="1847" r:id="rId64"/>
    <p:sldId id="1996" r:id="rId65"/>
    <p:sldId id="1454" r:id="rId66"/>
    <p:sldId id="1848" r:id="rId67"/>
    <p:sldId id="1849" r:id="rId68"/>
    <p:sldId id="1850" r:id="rId69"/>
    <p:sldId id="1452" r:id="rId70"/>
    <p:sldId id="1851" r:id="rId71"/>
    <p:sldId id="1852" r:id="rId72"/>
    <p:sldId id="1989" r:id="rId73"/>
    <p:sldId id="1854" r:id="rId74"/>
    <p:sldId id="1995" r:id="rId75"/>
    <p:sldId id="1992" r:id="rId76"/>
    <p:sldId id="1855" r:id="rId77"/>
    <p:sldId id="1821" r:id="rId78"/>
    <p:sldId id="1856" r:id="rId79"/>
    <p:sldId id="1857" r:id="rId80"/>
    <p:sldId id="1826" r:id="rId81"/>
    <p:sldId id="1443" r:id="rId82"/>
    <p:sldId id="1860" r:id="rId83"/>
    <p:sldId id="1822" r:id="rId84"/>
    <p:sldId id="1858" r:id="rId85"/>
    <p:sldId id="1442" r:id="rId86"/>
    <p:sldId id="1818" r:id="rId87"/>
    <p:sldId id="1861" r:id="rId88"/>
    <p:sldId id="1862" r:id="rId89"/>
    <p:sldId id="1990" r:id="rId90"/>
    <p:sldId id="1991" r:id="rId91"/>
    <p:sldId id="1863" r:id="rId92"/>
    <p:sldId id="1820" r:id="rId93"/>
    <p:sldId id="1825" r:id="rId94"/>
    <p:sldId id="1429" r:id="rId95"/>
    <p:sldId id="1864" r:id="rId96"/>
    <p:sldId id="1865" r:id="rId97"/>
    <p:sldId id="1899" r:id="rId98"/>
    <p:sldId id="1900" r:id="rId99"/>
    <p:sldId id="1965" r:id="rId100"/>
    <p:sldId id="1901" r:id="rId101"/>
    <p:sldId id="1902" r:id="rId102"/>
    <p:sldId id="1428" r:id="rId103"/>
    <p:sldId id="1427" r:id="rId104"/>
    <p:sldId id="1832" r:id="rId105"/>
    <p:sldId id="1994" r:id="rId106"/>
    <p:sldId id="1814" r:id="rId107"/>
    <p:sldId id="1866" r:id="rId108"/>
    <p:sldId id="1867" r:id="rId109"/>
    <p:sldId id="1868" r:id="rId110"/>
    <p:sldId id="1869" r:id="rId111"/>
    <p:sldId id="1827" r:id="rId112"/>
    <p:sldId id="1872" r:id="rId113"/>
    <p:sldId id="1993" r:id="rId114"/>
    <p:sldId id="1823" r:id="rId115"/>
    <p:sldId id="1870" r:id="rId116"/>
    <p:sldId id="1871" r:id="rId117"/>
    <p:sldId id="1873" r:id="rId118"/>
    <p:sldId id="1874" r:id="rId119"/>
    <p:sldId id="1830" r:id="rId120"/>
    <p:sldId id="1824" r:id="rId121"/>
    <p:sldId id="1875" r:id="rId122"/>
    <p:sldId id="1997" r:id="rId123"/>
    <p:sldId id="1877" r:id="rId124"/>
    <p:sldId id="1833" r:id="rId125"/>
    <p:sldId id="1878" r:id="rId126"/>
  </p:sldIdLst>
  <p:sldSz cx="9144000" cy="6858000" type="screen4x3"/>
  <p:notesSz cx="9144000" cy="6858000"/>
  <p:defaultTextStyle>
    <a:defPPr>
      <a:defRPr lang="zh-CN"/>
    </a:defPPr>
    <a:lvl1pPr algn="l" rtl="0" fontAlgn="base">
      <a:spcBef>
        <a:spcPct val="0"/>
      </a:spcBef>
      <a:spcAft>
        <a:spcPct val="0"/>
      </a:spcAft>
      <a:defRPr sz="2500" b="1" kern="1200">
        <a:solidFill>
          <a:srgbClr val="000066"/>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defRPr sz="2500" b="1" kern="1200">
        <a:solidFill>
          <a:srgbClr val="000066"/>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defRPr sz="2500" b="1" kern="1200">
        <a:solidFill>
          <a:srgbClr val="000066"/>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defRPr sz="2500" b="1" kern="1200">
        <a:solidFill>
          <a:srgbClr val="000066"/>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defRPr sz="2500" b="1" kern="1200">
        <a:solidFill>
          <a:srgbClr val="000066"/>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500" b="1" kern="1200">
        <a:solidFill>
          <a:srgbClr val="000066"/>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500" b="1" kern="1200">
        <a:solidFill>
          <a:srgbClr val="000066"/>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500" b="1" kern="1200">
        <a:solidFill>
          <a:srgbClr val="000066"/>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500" b="1" kern="1200">
        <a:solidFill>
          <a:srgbClr val="000066"/>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754">
          <p15:clr>
            <a:srgbClr val="A4A3A4"/>
          </p15:clr>
        </p15:guide>
        <p15:guide id="2" pos="311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贵岚" initials="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A9D1"/>
    <a:srgbClr val="2D2D8A"/>
    <a:srgbClr val="000066"/>
    <a:srgbClr val="A50021"/>
    <a:srgbClr val="E3E7EF"/>
    <a:srgbClr val="E0E0E0"/>
    <a:srgbClr val="FFCCCB"/>
    <a:srgbClr val="133984"/>
    <a:srgbClr val="97FF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4" autoAdjust="0"/>
    <p:restoredTop sz="94085" autoAdjust="0"/>
  </p:normalViewPr>
  <p:slideViewPr>
    <p:cSldViewPr>
      <p:cViewPr varScale="1">
        <p:scale>
          <a:sx n="102" d="100"/>
          <a:sy n="102" d="100"/>
        </p:scale>
        <p:origin x="1776" y="192"/>
      </p:cViewPr>
      <p:guideLst>
        <p:guide orient="horz" pos="754"/>
        <p:guide pos="3110"/>
      </p:guideLst>
    </p:cSldViewPr>
  </p:slideViewPr>
  <p:notesTextViewPr>
    <p:cViewPr>
      <p:scale>
        <a:sx n="100" d="100"/>
        <a:sy n="100" d="100"/>
      </p:scale>
      <p:origin x="0" y="0"/>
    </p:cViewPr>
  </p:notesTextViewPr>
  <p:sorterViewPr>
    <p:cViewPr>
      <p:scale>
        <a:sx n="75" d="100"/>
        <a:sy n="75" d="100"/>
      </p:scale>
      <p:origin x="0" y="4476"/>
    </p:cViewPr>
  </p:sorter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62.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8.xml"/><Relationship Id="rId68" Type="http://schemas.openxmlformats.org/officeDocument/2006/relationships/slide" Target="slides/slide13.xml"/><Relationship Id="rId84" Type="http://schemas.openxmlformats.org/officeDocument/2006/relationships/slide" Target="slides/slide29.xml"/><Relationship Id="rId89" Type="http://schemas.openxmlformats.org/officeDocument/2006/relationships/slide" Target="slides/slide34.xml"/><Relationship Id="rId112" Type="http://schemas.openxmlformats.org/officeDocument/2006/relationships/slide" Target="slides/slide57.xml"/><Relationship Id="rId16" Type="http://schemas.openxmlformats.org/officeDocument/2006/relationships/slideMaster" Target="slideMasters/slideMaster16.xml"/><Relationship Id="rId107" Type="http://schemas.openxmlformats.org/officeDocument/2006/relationships/slide" Target="slides/slide52.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 Target="slides/slide3.xml"/><Relationship Id="rId74" Type="http://schemas.openxmlformats.org/officeDocument/2006/relationships/slide" Target="slides/slide19.xml"/><Relationship Id="rId79" Type="http://schemas.openxmlformats.org/officeDocument/2006/relationships/slide" Target="slides/slide24.xml"/><Relationship Id="rId102" Type="http://schemas.openxmlformats.org/officeDocument/2006/relationships/slide" Target="slides/slide47.xml"/><Relationship Id="rId123" Type="http://schemas.openxmlformats.org/officeDocument/2006/relationships/slide" Target="slides/slide68.xml"/><Relationship Id="rId128" Type="http://schemas.openxmlformats.org/officeDocument/2006/relationships/commentAuthors" Target="commentAuthors.xml"/><Relationship Id="rId5" Type="http://schemas.openxmlformats.org/officeDocument/2006/relationships/slideMaster" Target="slideMasters/slideMaster5.xml"/><Relationship Id="rId90" Type="http://schemas.openxmlformats.org/officeDocument/2006/relationships/slide" Target="slides/slide35.xml"/><Relationship Id="rId95" Type="http://schemas.openxmlformats.org/officeDocument/2006/relationships/slide" Target="slides/slide40.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9.xml"/><Relationship Id="rId69" Type="http://schemas.openxmlformats.org/officeDocument/2006/relationships/slide" Target="slides/slide14.xml"/><Relationship Id="rId113" Type="http://schemas.openxmlformats.org/officeDocument/2006/relationships/slide" Target="slides/slide58.xml"/><Relationship Id="rId118" Type="http://schemas.openxmlformats.org/officeDocument/2006/relationships/slide" Target="slides/slide63.xml"/><Relationship Id="rId80" Type="http://schemas.openxmlformats.org/officeDocument/2006/relationships/slide" Target="slides/slide25.xml"/><Relationship Id="rId85" Type="http://schemas.openxmlformats.org/officeDocument/2006/relationships/slide" Target="slides/slide30.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4.xml"/><Relationship Id="rId103" Type="http://schemas.openxmlformats.org/officeDocument/2006/relationships/slide" Target="slides/slide48.xml"/><Relationship Id="rId108" Type="http://schemas.openxmlformats.org/officeDocument/2006/relationships/slide" Target="slides/slide53.xml"/><Relationship Id="rId124" Type="http://schemas.openxmlformats.org/officeDocument/2006/relationships/slide" Target="slides/slide69.xml"/><Relationship Id="rId129" Type="http://schemas.openxmlformats.org/officeDocument/2006/relationships/presProps" Target="presProps.xml"/><Relationship Id="rId54" Type="http://schemas.openxmlformats.org/officeDocument/2006/relationships/slideMaster" Target="slideMasters/slideMaster54.xml"/><Relationship Id="rId70" Type="http://schemas.openxmlformats.org/officeDocument/2006/relationships/slide" Target="slides/slide15.xml"/><Relationship Id="rId75" Type="http://schemas.openxmlformats.org/officeDocument/2006/relationships/slide" Target="slides/slide20.xml"/><Relationship Id="rId91" Type="http://schemas.openxmlformats.org/officeDocument/2006/relationships/slide" Target="slides/slide36.xml"/><Relationship Id="rId96" Type="http://schemas.openxmlformats.org/officeDocument/2006/relationships/slide" Target="slides/slide4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9.xml"/><Relationship Id="rId119" Type="http://schemas.openxmlformats.org/officeDocument/2006/relationships/slide" Target="slides/slide64.xml"/><Relationship Id="rId44" Type="http://schemas.openxmlformats.org/officeDocument/2006/relationships/slideMaster" Target="slideMasters/slideMaster44.xml"/><Relationship Id="rId60" Type="http://schemas.openxmlformats.org/officeDocument/2006/relationships/slide" Target="slides/slide5.xml"/><Relationship Id="rId65" Type="http://schemas.openxmlformats.org/officeDocument/2006/relationships/slide" Target="slides/slide10.xml"/><Relationship Id="rId81" Type="http://schemas.openxmlformats.org/officeDocument/2006/relationships/slide" Target="slides/slide26.xml"/><Relationship Id="rId86" Type="http://schemas.openxmlformats.org/officeDocument/2006/relationships/slide" Target="slides/slide31.xml"/><Relationship Id="rId130"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4.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21.xml"/><Relationship Id="rId97" Type="http://schemas.openxmlformats.org/officeDocument/2006/relationships/slide" Target="slides/slide42.xml"/><Relationship Id="rId104" Type="http://schemas.openxmlformats.org/officeDocument/2006/relationships/slide" Target="slides/slide49.xml"/><Relationship Id="rId120" Type="http://schemas.openxmlformats.org/officeDocument/2006/relationships/slide" Target="slides/slide65.xml"/><Relationship Id="rId125" Type="http://schemas.openxmlformats.org/officeDocument/2006/relationships/slide" Target="slides/slide70.xml"/><Relationship Id="rId7" Type="http://schemas.openxmlformats.org/officeDocument/2006/relationships/slideMaster" Target="slideMasters/slideMaster7.xml"/><Relationship Id="rId71" Type="http://schemas.openxmlformats.org/officeDocument/2006/relationships/slide" Target="slides/slide16.xml"/><Relationship Id="rId92" Type="http://schemas.openxmlformats.org/officeDocument/2006/relationships/slide" Target="slides/slide37.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1.xml"/><Relationship Id="rId87" Type="http://schemas.openxmlformats.org/officeDocument/2006/relationships/slide" Target="slides/slide32.xml"/><Relationship Id="rId110" Type="http://schemas.openxmlformats.org/officeDocument/2006/relationships/slide" Target="slides/slide55.xml"/><Relationship Id="rId115" Type="http://schemas.openxmlformats.org/officeDocument/2006/relationships/slide" Target="slides/slide60.xml"/><Relationship Id="rId131" Type="http://schemas.openxmlformats.org/officeDocument/2006/relationships/theme" Target="theme/theme1.xml"/><Relationship Id="rId61" Type="http://schemas.openxmlformats.org/officeDocument/2006/relationships/slide" Target="slides/slide6.xml"/><Relationship Id="rId82" Type="http://schemas.openxmlformats.org/officeDocument/2006/relationships/slide" Target="slides/slide27.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xml"/><Relationship Id="rId77" Type="http://schemas.openxmlformats.org/officeDocument/2006/relationships/slide" Target="slides/slide22.xml"/><Relationship Id="rId100" Type="http://schemas.openxmlformats.org/officeDocument/2006/relationships/slide" Target="slides/slide45.xml"/><Relationship Id="rId105" Type="http://schemas.openxmlformats.org/officeDocument/2006/relationships/slide" Target="slides/slide50.xml"/><Relationship Id="rId126" Type="http://schemas.openxmlformats.org/officeDocument/2006/relationships/slide" Target="slides/slide7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7.xml"/><Relationship Id="rId93" Type="http://schemas.openxmlformats.org/officeDocument/2006/relationships/slide" Target="slides/slide38.xml"/><Relationship Id="rId98" Type="http://schemas.openxmlformats.org/officeDocument/2006/relationships/slide" Target="slides/slide43.xml"/><Relationship Id="rId121" Type="http://schemas.openxmlformats.org/officeDocument/2006/relationships/slide" Target="slides/slide66.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2.xml"/><Relationship Id="rId116" Type="http://schemas.openxmlformats.org/officeDocument/2006/relationships/slide" Target="slides/slide6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7.xml"/><Relationship Id="rId83" Type="http://schemas.openxmlformats.org/officeDocument/2006/relationships/slide" Target="slides/slide28.xml"/><Relationship Id="rId88" Type="http://schemas.openxmlformats.org/officeDocument/2006/relationships/slide" Target="slides/slide33.xml"/><Relationship Id="rId111" Type="http://schemas.openxmlformats.org/officeDocument/2006/relationships/slide" Target="slides/slide56.xml"/><Relationship Id="rId132" Type="http://schemas.openxmlformats.org/officeDocument/2006/relationships/tableStyles" Target="tableStyles.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2.xml"/><Relationship Id="rId106" Type="http://schemas.openxmlformats.org/officeDocument/2006/relationships/slide" Target="slides/slide51.xml"/><Relationship Id="rId12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18.xml"/><Relationship Id="rId78" Type="http://schemas.openxmlformats.org/officeDocument/2006/relationships/slide" Target="slides/slide23.xml"/><Relationship Id="rId94" Type="http://schemas.openxmlformats.org/officeDocument/2006/relationships/slide" Target="slides/slide39.xml"/><Relationship Id="rId99" Type="http://schemas.openxmlformats.org/officeDocument/2006/relationships/slide" Target="slides/slide44.xml"/><Relationship Id="rId101" Type="http://schemas.openxmlformats.org/officeDocument/2006/relationships/slide" Target="slides/slide46.xml"/><Relationship Id="rId122" Type="http://schemas.openxmlformats.org/officeDocument/2006/relationships/slide" Target="slides/slide67.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962400" cy="342900"/>
          </a:xfrm>
          <a:prstGeom prst="rect">
            <a:avLst/>
          </a:prstGeom>
          <a:noFill/>
          <a:ln w="9525">
            <a:noFill/>
            <a:miter lim="800000"/>
          </a:ln>
        </p:spPr>
        <p:txBody>
          <a:bodyPr vert="horz" wrap="square" lIns="91440" tIns="45720" rIns="91440" bIns="45720" numCol="1" anchor="t" anchorCtr="0" compatLnSpc="1"/>
          <a:lstStyle>
            <a:lvl1pPr>
              <a:defRPr sz="1200" b="0">
                <a:solidFill>
                  <a:schemeClr val="tx1"/>
                </a:solidFill>
                <a:latin typeface="Arial" panose="020B0604020202090204" pitchFamily="34" charset="0"/>
                <a:ea typeface="宋体" panose="02010600030101010101" pitchFamily="2" charset="-122"/>
              </a:defRPr>
            </a:lvl1pPr>
          </a:lstStyle>
          <a:p>
            <a:pPr>
              <a:defRPr/>
            </a:pPr>
            <a:endParaRPr lang="en-US"/>
          </a:p>
        </p:txBody>
      </p:sp>
      <p:sp>
        <p:nvSpPr>
          <p:cNvPr id="3075" name="Rectangle 3"/>
          <p:cNvSpPr>
            <a:spLocks noGrp="1" noChangeArrowheads="1"/>
          </p:cNvSpPr>
          <p:nvPr>
            <p:ph type="dt" idx="1"/>
          </p:nvPr>
        </p:nvSpPr>
        <p:spPr bwMode="auto">
          <a:xfrm>
            <a:off x="5180013" y="0"/>
            <a:ext cx="3962400" cy="342900"/>
          </a:xfrm>
          <a:prstGeom prst="rect">
            <a:avLst/>
          </a:prstGeom>
          <a:noFill/>
          <a:ln w="9525">
            <a:noFill/>
            <a:miter lim="800000"/>
          </a:ln>
        </p:spPr>
        <p:txBody>
          <a:bodyPr vert="horz" wrap="square" lIns="91440" tIns="45720" rIns="91440" bIns="45720" numCol="1" anchor="t" anchorCtr="0" compatLnSpc="1"/>
          <a:lstStyle>
            <a:lvl1pPr algn="r">
              <a:defRPr sz="1200" b="0">
                <a:solidFill>
                  <a:schemeClr val="tx1"/>
                </a:solidFill>
                <a:latin typeface="Arial" panose="020B0604020202090204" pitchFamily="34" charset="0"/>
                <a:ea typeface="宋体" panose="02010600030101010101" pitchFamily="2" charset="-122"/>
              </a:defRPr>
            </a:lvl1pPr>
          </a:lstStyle>
          <a:p>
            <a:pPr>
              <a:defRPr/>
            </a:pPr>
            <a:endParaRPr lang="en-US"/>
          </a:p>
        </p:txBody>
      </p:sp>
      <p:sp>
        <p:nvSpPr>
          <p:cNvPr id="33796" name="Rectangle 4"/>
          <p:cNvSpPr>
            <a:spLocks noGrp="1" noRot="1" noChangeAspect="1" noChangeArrowheads="1"/>
          </p:cNvSpPr>
          <p:nvPr>
            <p:ph type="sldImg" idx="2"/>
          </p:nvPr>
        </p:nvSpPr>
        <p:spPr bwMode="auto">
          <a:xfrm>
            <a:off x="2857500" y="514350"/>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ChangeArrowheads="1"/>
          </p:cNvSpPr>
          <p:nvPr>
            <p:ph type="body" sz="quarter" idx="3"/>
          </p:nvPr>
        </p:nvSpPr>
        <p:spPr bwMode="auto">
          <a:xfrm>
            <a:off x="914400" y="3257550"/>
            <a:ext cx="7315200" cy="3086100"/>
          </a:xfrm>
          <a:prstGeom prst="rect">
            <a:avLst/>
          </a:prstGeom>
          <a:noFill/>
          <a:ln w="9525">
            <a:noFill/>
            <a:miter lim="800000"/>
          </a:ln>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p:cNvSpPr>
            <a:spLocks noGrp="1" noChangeArrowheads="1"/>
          </p:cNvSpPr>
          <p:nvPr>
            <p:ph type="ftr" sz="quarter" idx="4"/>
          </p:nvPr>
        </p:nvSpPr>
        <p:spPr bwMode="auto">
          <a:xfrm>
            <a:off x="0" y="6513513"/>
            <a:ext cx="3962400" cy="342900"/>
          </a:xfrm>
          <a:prstGeom prst="rect">
            <a:avLst/>
          </a:prstGeom>
          <a:noFill/>
          <a:ln w="9525">
            <a:noFill/>
            <a:miter lim="800000"/>
          </a:ln>
        </p:spPr>
        <p:txBody>
          <a:bodyPr vert="horz" wrap="square" lIns="91440" tIns="45720" rIns="91440" bIns="45720" numCol="1" anchor="b" anchorCtr="0" compatLnSpc="1"/>
          <a:lstStyle>
            <a:lvl1pPr>
              <a:defRPr sz="1200" b="0">
                <a:solidFill>
                  <a:schemeClr val="tx1"/>
                </a:solidFill>
                <a:latin typeface="Arial" panose="020B0604020202090204" pitchFamily="34" charset="0"/>
                <a:ea typeface="宋体" panose="02010600030101010101" pitchFamily="2" charset="-122"/>
              </a:defRPr>
            </a:lvl1pPr>
          </a:lstStyle>
          <a:p>
            <a:pPr>
              <a:defRPr/>
            </a:pPr>
            <a:endParaRPr lang="en-US"/>
          </a:p>
        </p:txBody>
      </p:sp>
      <p:sp>
        <p:nvSpPr>
          <p:cNvPr id="3079" name="Rectangle 7"/>
          <p:cNvSpPr>
            <a:spLocks noGrp="1" noChangeArrowheads="1"/>
          </p:cNvSpPr>
          <p:nvPr>
            <p:ph type="sldNum" sz="quarter" idx="5"/>
          </p:nvPr>
        </p:nvSpPr>
        <p:spPr bwMode="auto">
          <a:xfrm>
            <a:off x="5180013" y="6513513"/>
            <a:ext cx="3962400" cy="342900"/>
          </a:xfrm>
          <a:prstGeom prst="rect">
            <a:avLst/>
          </a:prstGeom>
          <a:noFill/>
          <a:ln w="9525">
            <a:noFill/>
            <a:miter lim="800000"/>
          </a:ln>
        </p:spPr>
        <p:txBody>
          <a:bodyPr vert="horz" wrap="square" lIns="91440" tIns="45720" rIns="91440" bIns="45720" numCol="1" anchor="b" anchorCtr="0" compatLnSpc="1"/>
          <a:lstStyle>
            <a:lvl1pPr algn="r">
              <a:defRPr sz="1200" b="0">
                <a:solidFill>
                  <a:schemeClr val="tx1"/>
                </a:solidFill>
                <a:latin typeface="Arial" panose="020B0604020202090204" pitchFamily="34" charset="0"/>
                <a:ea typeface="宋体" panose="02010600030101010101" pitchFamily="2" charset="-122"/>
              </a:defRPr>
            </a:lvl1pPr>
          </a:lstStyle>
          <a:p>
            <a:fld id="{A71FDE17-BD71-42FA-9051-25ABFB2E2E89}"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9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9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9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9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9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10</a:t>
            </a:fld>
            <a:endParaRPr lang="en-US" altLang="zh-CN"/>
          </a:p>
        </p:txBody>
      </p:sp>
    </p:spTree>
    <p:extLst>
      <p:ext uri="{BB962C8B-B14F-4D97-AF65-F5344CB8AC3E}">
        <p14:creationId xmlns:p14="http://schemas.microsoft.com/office/powerpoint/2010/main" val="1154116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16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17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18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19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20</a:t>
            </a:fld>
            <a:endParaRPr lang="en-US" altLang="zh-CN"/>
          </a:p>
        </p:txBody>
      </p:sp>
    </p:spTree>
    <p:extLst>
      <p:ext uri="{BB962C8B-B14F-4D97-AF65-F5344CB8AC3E}">
        <p14:creationId xmlns:p14="http://schemas.microsoft.com/office/powerpoint/2010/main" val="2956453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21</a:t>
            </a:fld>
            <a:endParaRPr lang="en-US" altLang="zh-CN"/>
          </a:p>
        </p:txBody>
      </p:sp>
    </p:spTree>
    <p:extLst>
      <p:ext uri="{BB962C8B-B14F-4D97-AF65-F5344CB8AC3E}">
        <p14:creationId xmlns:p14="http://schemas.microsoft.com/office/powerpoint/2010/main" val="1047889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22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23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24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25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26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27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28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29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30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31</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32</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33</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34</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35</a:t>
            </a:fld>
            <a:endParaRPr lang="en-US" altLang="zh-CN"/>
          </a:p>
        </p:txBody>
      </p:sp>
    </p:spTree>
    <p:extLst>
      <p:ext uri="{BB962C8B-B14F-4D97-AF65-F5344CB8AC3E}">
        <p14:creationId xmlns:p14="http://schemas.microsoft.com/office/powerpoint/2010/main" val="2977043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36</a:t>
            </a:fld>
            <a:endParaRPr lang="en-US" altLang="zh-CN"/>
          </a:p>
        </p:txBody>
      </p:sp>
    </p:spTree>
    <p:extLst>
      <p:ext uri="{BB962C8B-B14F-4D97-AF65-F5344CB8AC3E}">
        <p14:creationId xmlns:p14="http://schemas.microsoft.com/office/powerpoint/2010/main" val="3335399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37</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38</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39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40</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41</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42</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43</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44</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45</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46</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47</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48</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49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5</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50</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51</a:t>
            </a:fld>
            <a:endParaRPr lang="en-US" altLang="zh-CN"/>
          </a:p>
        </p:txBody>
      </p:sp>
    </p:spTree>
    <p:extLst>
      <p:ext uri="{BB962C8B-B14F-4D97-AF65-F5344CB8AC3E}">
        <p14:creationId xmlns:p14="http://schemas.microsoft.com/office/powerpoint/2010/main" val="5546909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52</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53</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54</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55</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56</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57</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58</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59</a:t>
            </a:fld>
            <a:endParaRPr lang="en-US" altLang="zh-CN"/>
          </a:p>
        </p:txBody>
      </p:sp>
    </p:spTree>
    <p:extLst>
      <p:ext uri="{BB962C8B-B14F-4D97-AF65-F5344CB8AC3E}">
        <p14:creationId xmlns:p14="http://schemas.microsoft.com/office/powerpoint/2010/main" val="2290051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6</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60</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61</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62</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63</a:t>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64</a:t>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65</a:t>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66</a:t>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67</a:t>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68</a:t>
            </a:fld>
            <a:endParaRPr lang="en-US" altLang="zh-CN"/>
          </a:p>
        </p:txBody>
      </p:sp>
    </p:spTree>
    <p:extLst>
      <p:ext uri="{BB962C8B-B14F-4D97-AF65-F5344CB8AC3E}">
        <p14:creationId xmlns:p14="http://schemas.microsoft.com/office/powerpoint/2010/main" val="4188083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69</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7</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70</a:t>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71</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1FDE17-BD71-42FA-9051-25ABFB2E2E89}" type="slidenum">
              <a:rPr lang="en-US" altLang="zh-CN" smtClean="0"/>
              <a:t>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2.xml"/><Relationship Id="rId4" Type="http://schemas.openxmlformats.org/officeDocument/2006/relationships/tags" Target="../tags/tag3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2.xml"/><Relationship Id="rId5" Type="http://schemas.openxmlformats.org/officeDocument/2006/relationships/tags" Target="../tags/tag62.xml"/><Relationship Id="rId4" Type="http://schemas.openxmlformats.org/officeDocument/2006/relationships/tags" Target="../tags/tag6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470660" y="1149033"/>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914400"/>
            <a:ext cx="7349400" cy="2570400"/>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3560400"/>
            <a:ext cx="7349400" cy="1472400"/>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2021/11/2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490400"/>
            <a:ext cx="8226900" cy="47592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5pPr>
            <a:lvl6pPr marL="17145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3848400"/>
            <a:ext cx="5826600" cy="766800"/>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4615200"/>
            <a:ext cx="5826600" cy="867600"/>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501200"/>
            <a:ext cx="3882600" cy="47484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501200"/>
            <a:ext cx="3882600" cy="4748400"/>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90204" pitchFamily="34" charset="0"/>
              <a:buChar char="●"/>
              <a:defRPr sz="1200" u="none" strike="noStrike" kern="1200" cap="none" spc="150" normalizeH="0" baseline="0">
                <a:solidFill>
                  <a:schemeClr val="tx1">
                    <a:lumMod val="65000"/>
                    <a:lumOff val="35000"/>
                  </a:schemeClr>
                </a:solidFill>
                <a:latin typeface="Arial" panose="020B0604020202090204" pitchFamily="34" charset="0"/>
                <a:ea typeface="微软雅黑" panose="020B0503020204020204" charset="-122"/>
              </a:defRPr>
            </a:lvl1pPr>
            <a:lvl2pPr marL="514350" indent="-17145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90204" pitchFamily="34" charset="0"/>
                <a:ea typeface="微软雅黑" panose="020B0503020204020204" charset="-122"/>
              </a:defRPr>
            </a:lvl2pPr>
            <a:lvl3pPr marL="857250" indent="-171450" eaLnBrk="1" fontAlgn="auto" latinLnBrk="0" hangingPunct="1">
              <a:lnSpc>
                <a:spcPct val="120000"/>
              </a:lnSpc>
              <a:buFont typeface="Arial" panose="020B0604020202090204" pitchFamily="34" charset="0"/>
              <a:buChar char="●"/>
              <a:defRPr sz="1200" u="none" strike="noStrike" kern="1200" cap="none" spc="150" normalizeH="0" baseline="0">
                <a:solidFill>
                  <a:schemeClr val="tx1">
                    <a:lumMod val="65000"/>
                    <a:lumOff val="35000"/>
                  </a:schemeClr>
                </a:solidFill>
                <a:latin typeface="Arial" panose="020B0604020202090204" pitchFamily="34" charset="0"/>
                <a:ea typeface="微软雅黑" panose="020B050302020402020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90204" pitchFamily="34" charset="0"/>
                <a:ea typeface="微软雅黑" panose="020B050302020402020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9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429200"/>
            <a:ext cx="40068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854000"/>
            <a:ext cx="4006800" cy="43956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421729"/>
            <a:ext cx="40068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854000"/>
            <a:ext cx="4006800" cy="43956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300" y="1555200"/>
            <a:ext cx="3924808"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555200"/>
            <a:ext cx="3920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9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charset="-122"/>
                <a:cs typeface="+mn-cs"/>
                <a:sym typeface="+mn-ea"/>
              </a:defRPr>
            </a:lvl1pPr>
            <a:lvl2pPr marL="342900" indent="0" defTabSz="914400" eaLnBrk="1" fontAlgn="auto" latinLnBrk="0" hangingPunct="1">
              <a:buFont typeface="Arial" panose="020B060402020209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charset="-122"/>
              </a:defRPr>
            </a:lvl2pPr>
            <a:lvl3pPr eaLnBrk="1" fontAlgn="auto" latinLnBrk="0" hangingPunct="1">
              <a:buFont typeface="Arial" panose="020B0604020202090204" pitchFamily="34" charset="0"/>
              <a:buChar char="●"/>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2021/11/2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914400"/>
            <a:ext cx="783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914400"/>
            <a:ext cx="6876900" cy="5029200"/>
          </a:xfrm>
        </p:spPr>
        <p:txBody>
          <a:bodyPr vert="eaVert" lIns="46800" tIns="46800" rIns="46800" bIns="46800"/>
          <a:lstStyle>
            <a:lvl1pPr marL="171450" indent="-171450" eaLnBrk="1" fontAlgn="auto" latinLnBrk="0" hangingPunct="1">
              <a:lnSpc>
                <a:spcPct val="130000"/>
              </a:lnSpc>
              <a:spcAft>
                <a:spcPts val="1000"/>
              </a:spcAft>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774000"/>
            <a:ext cx="8229600" cy="5482800"/>
          </a:xfrm>
        </p:spPr>
        <p:txBody>
          <a:bodyPr/>
          <a:lstStyle>
            <a:lvl1pPr marL="171450" indent="-171450" eaLnBrk="1" fontAlgn="auto" latinLnBrk="0" hangingPunct="1">
              <a:lnSpc>
                <a:spcPct val="130000"/>
              </a:lnSpc>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2484000"/>
            <a:ext cx="73494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3560400"/>
            <a:ext cx="7349400" cy="471600"/>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pn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pn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1.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1.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image" Target="../media/image2.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1.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1.pn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1.pn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1.pn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image" Target="../media/image1.png"/><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image" Target="../media/image1.png"/><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image" Target="../media/image1.png"/><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image" Target="../media/image1.png"/><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image" Target="../media/image2.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image" Target="../media/image1.pn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18"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image" Target="../media/image6.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5.jpe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4.png"/></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image" Target="../media/image1.png"/><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 Id="rId14" Type="http://schemas.openxmlformats.org/officeDocument/2006/relationships/image" Target="../media/image2.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image" Target="../media/image1.png"/><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image" Target="../media/image2.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image" Target="../media/image1.png"/><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image" Target="../media/image2.png"/></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1.pn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image" Target="../media/image2.png"/></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image" Target="../media/image1.png"/><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image" Target="../media/image2.png"/></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image" Target="../media/image1.png"/><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theme" Target="../theme/theme35.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image" Target="../media/image2.png"/></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image" Target="../media/image1.png"/><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theme" Target="../theme/theme36.xml"/><Relationship Id="rId2" Type="http://schemas.openxmlformats.org/officeDocument/2006/relationships/slideLayout" Target="../slideLayouts/slideLayout387.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image" Target="../media/image2.png"/></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image" Target="../media/image1.png"/><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7.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image" Target="../media/image2.png"/></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image" Target="../media/image1.png"/><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theme" Target="../theme/theme38.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image" Target="../media/image2.png"/></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6.xml"/><Relationship Id="rId13" Type="http://schemas.openxmlformats.org/officeDocument/2006/relationships/image" Target="../media/image1.png"/><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theme" Target="../theme/theme39.xml"/><Relationship Id="rId2" Type="http://schemas.openxmlformats.org/officeDocument/2006/relationships/slideLayout" Target="../slideLayouts/slideLayout420.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5" Type="http://schemas.openxmlformats.org/officeDocument/2006/relationships/slideLayout" Target="../slideLayouts/slideLayout423.xml"/><Relationship Id="rId10" Type="http://schemas.openxmlformats.org/officeDocument/2006/relationships/slideLayout" Target="../slideLayouts/slideLayout428.xml"/><Relationship Id="rId4" Type="http://schemas.openxmlformats.org/officeDocument/2006/relationships/slideLayout" Target="../slideLayouts/slideLayout422.xml"/><Relationship Id="rId9" Type="http://schemas.openxmlformats.org/officeDocument/2006/relationships/slideLayout" Target="../slideLayouts/slideLayout427.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image" Target="../media/image1.png"/><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theme" Target="../theme/theme40.xml"/><Relationship Id="rId2" Type="http://schemas.openxmlformats.org/officeDocument/2006/relationships/slideLayout" Target="../slideLayouts/slideLayout43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 Id="rId14" Type="http://schemas.openxmlformats.org/officeDocument/2006/relationships/image" Target="../media/image2.png"/></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8.xml"/><Relationship Id="rId13" Type="http://schemas.openxmlformats.org/officeDocument/2006/relationships/image" Target="../media/image1.png"/><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theme" Target="../theme/theme41.xml"/><Relationship Id="rId2" Type="http://schemas.openxmlformats.org/officeDocument/2006/relationships/slideLayout" Target="../slideLayouts/slideLayout442.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0" Type="http://schemas.openxmlformats.org/officeDocument/2006/relationships/slideLayout" Target="../slideLayouts/slideLayout450.xml"/><Relationship Id="rId4" Type="http://schemas.openxmlformats.org/officeDocument/2006/relationships/slideLayout" Target="../slideLayouts/slideLayout444.xml"/><Relationship Id="rId9" Type="http://schemas.openxmlformats.org/officeDocument/2006/relationships/slideLayout" Target="../slideLayouts/slideLayout449.xml"/><Relationship Id="rId14" Type="http://schemas.openxmlformats.org/officeDocument/2006/relationships/image" Target="../media/image2.png"/></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9.xml"/><Relationship Id="rId13" Type="http://schemas.openxmlformats.org/officeDocument/2006/relationships/image" Target="../media/image1.png"/><Relationship Id="rId3" Type="http://schemas.openxmlformats.org/officeDocument/2006/relationships/slideLayout" Target="../slideLayouts/slideLayout454.xml"/><Relationship Id="rId7" Type="http://schemas.openxmlformats.org/officeDocument/2006/relationships/slideLayout" Target="../slideLayouts/slideLayout458.xml"/><Relationship Id="rId12" Type="http://schemas.openxmlformats.org/officeDocument/2006/relationships/theme" Target="../theme/theme42.xml"/><Relationship Id="rId2" Type="http://schemas.openxmlformats.org/officeDocument/2006/relationships/slideLayout" Target="../slideLayouts/slideLayout453.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5" Type="http://schemas.openxmlformats.org/officeDocument/2006/relationships/slideLayout" Target="../slideLayouts/slideLayout456.xml"/><Relationship Id="rId10" Type="http://schemas.openxmlformats.org/officeDocument/2006/relationships/slideLayout" Target="../slideLayouts/slideLayout461.xml"/><Relationship Id="rId4" Type="http://schemas.openxmlformats.org/officeDocument/2006/relationships/slideLayout" Target="../slideLayouts/slideLayout455.xml"/><Relationship Id="rId9" Type="http://schemas.openxmlformats.org/officeDocument/2006/relationships/slideLayout" Target="../slideLayouts/slideLayout460.xml"/><Relationship Id="rId14" Type="http://schemas.openxmlformats.org/officeDocument/2006/relationships/image" Target="../media/image2.png"/></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0.xml"/><Relationship Id="rId13" Type="http://schemas.openxmlformats.org/officeDocument/2006/relationships/image" Target="../media/image1.png"/><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theme" Target="../theme/theme43.xml"/><Relationship Id="rId2" Type="http://schemas.openxmlformats.org/officeDocument/2006/relationships/slideLayout" Target="../slideLayouts/slideLayout464.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0" Type="http://schemas.openxmlformats.org/officeDocument/2006/relationships/slideLayout" Target="../slideLayouts/slideLayout472.xml"/><Relationship Id="rId4" Type="http://schemas.openxmlformats.org/officeDocument/2006/relationships/slideLayout" Target="../slideLayouts/slideLayout466.xml"/><Relationship Id="rId9" Type="http://schemas.openxmlformats.org/officeDocument/2006/relationships/slideLayout" Target="../slideLayouts/slideLayout471.xml"/><Relationship Id="rId14" Type="http://schemas.openxmlformats.org/officeDocument/2006/relationships/image" Target="../media/image2.png"/></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image" Target="../media/image1.png"/><Relationship Id="rId3" Type="http://schemas.openxmlformats.org/officeDocument/2006/relationships/slideLayout" Target="../slideLayouts/slideLayout476.xml"/><Relationship Id="rId7" Type="http://schemas.openxmlformats.org/officeDocument/2006/relationships/slideLayout" Target="../slideLayouts/slideLayout480.xml"/><Relationship Id="rId12" Type="http://schemas.openxmlformats.org/officeDocument/2006/relationships/theme" Target="../theme/theme44.xml"/><Relationship Id="rId2" Type="http://schemas.openxmlformats.org/officeDocument/2006/relationships/slideLayout" Target="../slideLayouts/slideLayout475.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5" Type="http://schemas.openxmlformats.org/officeDocument/2006/relationships/slideLayout" Target="../slideLayouts/slideLayout478.xml"/><Relationship Id="rId10" Type="http://schemas.openxmlformats.org/officeDocument/2006/relationships/slideLayout" Target="../slideLayouts/slideLayout483.xml"/><Relationship Id="rId4" Type="http://schemas.openxmlformats.org/officeDocument/2006/relationships/slideLayout" Target="../slideLayouts/slideLayout477.xml"/><Relationship Id="rId9" Type="http://schemas.openxmlformats.org/officeDocument/2006/relationships/slideLayout" Target="../slideLayouts/slideLayout482.xml"/><Relationship Id="rId14" Type="http://schemas.openxmlformats.org/officeDocument/2006/relationships/image" Target="../media/image2.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2.xml"/><Relationship Id="rId13" Type="http://schemas.openxmlformats.org/officeDocument/2006/relationships/image" Target="../media/image1.png"/><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theme" Target="../theme/theme45.xml"/><Relationship Id="rId2" Type="http://schemas.openxmlformats.org/officeDocument/2006/relationships/slideLayout" Target="../slideLayouts/slideLayout486.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0" Type="http://schemas.openxmlformats.org/officeDocument/2006/relationships/slideLayout" Target="../slideLayouts/slideLayout494.xml"/><Relationship Id="rId4" Type="http://schemas.openxmlformats.org/officeDocument/2006/relationships/slideLayout" Target="../slideLayouts/slideLayout488.xml"/><Relationship Id="rId9" Type="http://schemas.openxmlformats.org/officeDocument/2006/relationships/slideLayout" Target="../slideLayouts/slideLayout493.xml"/><Relationship Id="rId14"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3.xml"/><Relationship Id="rId13" Type="http://schemas.openxmlformats.org/officeDocument/2006/relationships/image" Target="../media/image1.png"/><Relationship Id="rId3" Type="http://schemas.openxmlformats.org/officeDocument/2006/relationships/slideLayout" Target="../slideLayouts/slideLayout498.xml"/><Relationship Id="rId7" Type="http://schemas.openxmlformats.org/officeDocument/2006/relationships/slideLayout" Target="../slideLayouts/slideLayout502.xml"/><Relationship Id="rId12" Type="http://schemas.openxmlformats.org/officeDocument/2006/relationships/theme" Target="../theme/theme46.xml"/><Relationship Id="rId2" Type="http://schemas.openxmlformats.org/officeDocument/2006/relationships/slideLayout" Target="../slideLayouts/slideLayout497.xml"/><Relationship Id="rId1" Type="http://schemas.openxmlformats.org/officeDocument/2006/relationships/slideLayout" Target="../slideLayouts/slideLayout496.xml"/><Relationship Id="rId6" Type="http://schemas.openxmlformats.org/officeDocument/2006/relationships/slideLayout" Target="../slideLayouts/slideLayout501.xml"/><Relationship Id="rId11" Type="http://schemas.openxmlformats.org/officeDocument/2006/relationships/slideLayout" Target="../slideLayouts/slideLayout506.xml"/><Relationship Id="rId5" Type="http://schemas.openxmlformats.org/officeDocument/2006/relationships/slideLayout" Target="../slideLayouts/slideLayout500.xml"/><Relationship Id="rId10" Type="http://schemas.openxmlformats.org/officeDocument/2006/relationships/slideLayout" Target="../slideLayouts/slideLayout505.xml"/><Relationship Id="rId4" Type="http://schemas.openxmlformats.org/officeDocument/2006/relationships/slideLayout" Target="../slideLayouts/slideLayout499.xml"/><Relationship Id="rId9" Type="http://schemas.openxmlformats.org/officeDocument/2006/relationships/slideLayout" Target="../slideLayouts/slideLayout504.xml"/><Relationship Id="rId14" Type="http://schemas.openxmlformats.org/officeDocument/2006/relationships/image" Target="../media/image2.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4.xml"/><Relationship Id="rId13" Type="http://schemas.openxmlformats.org/officeDocument/2006/relationships/image" Target="../media/image1.png"/><Relationship Id="rId3" Type="http://schemas.openxmlformats.org/officeDocument/2006/relationships/slideLayout" Target="../slideLayouts/slideLayout509.xml"/><Relationship Id="rId7" Type="http://schemas.openxmlformats.org/officeDocument/2006/relationships/slideLayout" Target="../slideLayouts/slideLayout513.xml"/><Relationship Id="rId12" Type="http://schemas.openxmlformats.org/officeDocument/2006/relationships/theme" Target="../theme/theme47.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5" Type="http://schemas.openxmlformats.org/officeDocument/2006/relationships/slideLayout" Target="../slideLayouts/slideLayout511.xml"/><Relationship Id="rId10" Type="http://schemas.openxmlformats.org/officeDocument/2006/relationships/slideLayout" Target="../slideLayouts/slideLayout516.xml"/><Relationship Id="rId4" Type="http://schemas.openxmlformats.org/officeDocument/2006/relationships/slideLayout" Target="../slideLayouts/slideLayout510.xml"/><Relationship Id="rId9" Type="http://schemas.openxmlformats.org/officeDocument/2006/relationships/slideLayout" Target="../slideLayouts/slideLayout515.xml"/><Relationship Id="rId14" Type="http://schemas.openxmlformats.org/officeDocument/2006/relationships/image" Target="../media/image2.png"/></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5.xml"/><Relationship Id="rId13" Type="http://schemas.openxmlformats.org/officeDocument/2006/relationships/image" Target="../media/image1.png"/><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48.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 Id="rId14" Type="http://schemas.openxmlformats.org/officeDocument/2006/relationships/image" Target="../media/image2.png"/></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6.xml"/><Relationship Id="rId13" Type="http://schemas.openxmlformats.org/officeDocument/2006/relationships/image" Target="../media/image1.png"/><Relationship Id="rId3" Type="http://schemas.openxmlformats.org/officeDocument/2006/relationships/slideLayout" Target="../slideLayouts/slideLayout531.xml"/><Relationship Id="rId7" Type="http://schemas.openxmlformats.org/officeDocument/2006/relationships/slideLayout" Target="../slideLayouts/slideLayout535.xml"/><Relationship Id="rId12" Type="http://schemas.openxmlformats.org/officeDocument/2006/relationships/theme" Target="../theme/theme49.xml"/><Relationship Id="rId2" Type="http://schemas.openxmlformats.org/officeDocument/2006/relationships/slideLayout" Target="../slideLayouts/slideLayout530.xml"/><Relationship Id="rId1" Type="http://schemas.openxmlformats.org/officeDocument/2006/relationships/slideLayout" Target="../slideLayouts/slideLayout529.xml"/><Relationship Id="rId6" Type="http://schemas.openxmlformats.org/officeDocument/2006/relationships/slideLayout" Target="../slideLayouts/slideLayout534.xml"/><Relationship Id="rId11" Type="http://schemas.openxmlformats.org/officeDocument/2006/relationships/slideLayout" Target="../slideLayouts/slideLayout539.xml"/><Relationship Id="rId5" Type="http://schemas.openxmlformats.org/officeDocument/2006/relationships/slideLayout" Target="../slideLayouts/slideLayout533.xml"/><Relationship Id="rId10" Type="http://schemas.openxmlformats.org/officeDocument/2006/relationships/slideLayout" Target="../slideLayouts/slideLayout538.xml"/><Relationship Id="rId4" Type="http://schemas.openxmlformats.org/officeDocument/2006/relationships/slideLayout" Target="../slideLayouts/slideLayout532.xml"/><Relationship Id="rId9" Type="http://schemas.openxmlformats.org/officeDocument/2006/relationships/slideLayout" Target="../slideLayouts/slideLayout537.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7.xml"/><Relationship Id="rId13" Type="http://schemas.openxmlformats.org/officeDocument/2006/relationships/image" Target="../media/image1.png"/><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theme" Target="../theme/theme50.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 Id="rId14" Type="http://schemas.openxmlformats.org/officeDocument/2006/relationships/image" Target="../media/image2.png"/></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8.xml"/><Relationship Id="rId13" Type="http://schemas.openxmlformats.org/officeDocument/2006/relationships/image" Target="../media/image1.png"/><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theme" Target="../theme/theme51.xml"/><Relationship Id="rId2" Type="http://schemas.openxmlformats.org/officeDocument/2006/relationships/slideLayout" Target="../slideLayouts/slideLayout552.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 Id="rId14" Type="http://schemas.openxmlformats.org/officeDocument/2006/relationships/image" Target="../media/image2.png"/></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9.xml"/><Relationship Id="rId13" Type="http://schemas.openxmlformats.org/officeDocument/2006/relationships/image" Target="../media/image1.png"/><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theme" Target="../theme/theme52.xml"/><Relationship Id="rId2" Type="http://schemas.openxmlformats.org/officeDocument/2006/relationships/slideLayout" Target="../slideLayouts/slideLayout563.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0" Type="http://schemas.openxmlformats.org/officeDocument/2006/relationships/slideLayout" Target="../slideLayouts/slideLayout571.xml"/><Relationship Id="rId4" Type="http://schemas.openxmlformats.org/officeDocument/2006/relationships/slideLayout" Target="../slideLayouts/slideLayout565.xml"/><Relationship Id="rId9" Type="http://schemas.openxmlformats.org/officeDocument/2006/relationships/slideLayout" Target="../slideLayouts/slideLayout570.xml"/><Relationship Id="rId14" Type="http://schemas.openxmlformats.org/officeDocument/2006/relationships/image" Target="../media/image2.png"/></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80.xml"/><Relationship Id="rId13" Type="http://schemas.openxmlformats.org/officeDocument/2006/relationships/image" Target="../media/image1.png"/><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theme" Target="../theme/theme53.xml"/><Relationship Id="rId2" Type="http://schemas.openxmlformats.org/officeDocument/2006/relationships/slideLayout" Target="../slideLayouts/slideLayout574.xml"/><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 Id="rId14" Type="http://schemas.openxmlformats.org/officeDocument/2006/relationships/image" Target="../media/image2.png"/></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91.xml"/><Relationship Id="rId13" Type="http://schemas.openxmlformats.org/officeDocument/2006/relationships/image" Target="../media/image1.png"/><Relationship Id="rId3" Type="http://schemas.openxmlformats.org/officeDocument/2006/relationships/slideLayout" Target="../slideLayouts/slideLayout586.xml"/><Relationship Id="rId7" Type="http://schemas.openxmlformats.org/officeDocument/2006/relationships/slideLayout" Target="../slideLayouts/slideLayout590.xml"/><Relationship Id="rId12" Type="http://schemas.openxmlformats.org/officeDocument/2006/relationships/theme" Target="../theme/theme54.xml"/><Relationship Id="rId2" Type="http://schemas.openxmlformats.org/officeDocument/2006/relationships/slideLayout" Target="../slideLayouts/slideLayout585.xml"/><Relationship Id="rId1" Type="http://schemas.openxmlformats.org/officeDocument/2006/relationships/slideLayout" Target="../slideLayouts/slideLayout584.xml"/><Relationship Id="rId6" Type="http://schemas.openxmlformats.org/officeDocument/2006/relationships/slideLayout" Target="../slideLayouts/slideLayout589.xml"/><Relationship Id="rId11" Type="http://schemas.openxmlformats.org/officeDocument/2006/relationships/slideLayout" Target="../slideLayouts/slideLayout594.xml"/><Relationship Id="rId5" Type="http://schemas.openxmlformats.org/officeDocument/2006/relationships/slideLayout" Target="../slideLayouts/slideLayout588.xml"/><Relationship Id="rId10" Type="http://schemas.openxmlformats.org/officeDocument/2006/relationships/slideLayout" Target="../slideLayouts/slideLayout593.xml"/><Relationship Id="rId4" Type="http://schemas.openxmlformats.org/officeDocument/2006/relationships/slideLayout" Target="../slideLayouts/slideLayout587.xml"/><Relationship Id="rId9" Type="http://schemas.openxmlformats.org/officeDocument/2006/relationships/slideLayout" Target="../slideLayouts/slideLayout592.xml"/><Relationship Id="rId14" Type="http://schemas.openxmlformats.org/officeDocument/2006/relationships/image" Target="../media/image2.png"/></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02.xml"/><Relationship Id="rId13" Type="http://schemas.openxmlformats.org/officeDocument/2006/relationships/image" Target="../media/image1.png"/><Relationship Id="rId3" Type="http://schemas.openxmlformats.org/officeDocument/2006/relationships/slideLayout" Target="../slideLayouts/slideLayout597.xml"/><Relationship Id="rId7" Type="http://schemas.openxmlformats.org/officeDocument/2006/relationships/slideLayout" Target="../slideLayouts/slideLayout601.xml"/><Relationship Id="rId12" Type="http://schemas.openxmlformats.org/officeDocument/2006/relationships/theme" Target="../theme/theme55.xml"/><Relationship Id="rId2" Type="http://schemas.openxmlformats.org/officeDocument/2006/relationships/slideLayout" Target="../slideLayouts/slideLayout596.xml"/><Relationship Id="rId1" Type="http://schemas.openxmlformats.org/officeDocument/2006/relationships/slideLayout" Target="../slideLayouts/slideLayout595.xml"/><Relationship Id="rId6" Type="http://schemas.openxmlformats.org/officeDocument/2006/relationships/slideLayout" Target="../slideLayouts/slideLayout600.xml"/><Relationship Id="rId11" Type="http://schemas.openxmlformats.org/officeDocument/2006/relationships/slideLayout" Target="../slideLayouts/slideLayout605.xml"/><Relationship Id="rId5" Type="http://schemas.openxmlformats.org/officeDocument/2006/relationships/slideLayout" Target="../slideLayouts/slideLayout599.xml"/><Relationship Id="rId10" Type="http://schemas.openxmlformats.org/officeDocument/2006/relationships/slideLayout" Target="../slideLayouts/slideLayout604.xml"/><Relationship Id="rId4" Type="http://schemas.openxmlformats.org/officeDocument/2006/relationships/slideLayout" Target="../slideLayouts/slideLayout598.xml"/><Relationship Id="rId9" Type="http://schemas.openxmlformats.org/officeDocument/2006/relationships/slideLayout" Target="../slideLayouts/slideLayout60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459000" y="6314400"/>
            <a:ext cx="2025000" cy="3168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90204" pitchFamily="34" charset="0"/>
                <a:ea typeface="微软雅黑" panose="020B0503020204020204" charset="-122"/>
              </a:defRPr>
            </a:lvl1pPr>
          </a:lstStyle>
          <a:p>
            <a:fld id="{760FBDFE-C587-4B4C-A407-44438C67B59E}" type="datetimeFigureOut">
              <a:rPr lang="zh-CN" altLang="en-US" smtClean="0"/>
              <a:t>2021/11/2</a:t>
            </a:fld>
            <a:endParaRPr lang="zh-CN" altLang="en-US"/>
          </a:p>
        </p:txBody>
      </p:sp>
      <p:sp>
        <p:nvSpPr>
          <p:cNvPr id="5" name="页脚占位符 4"/>
          <p:cNvSpPr>
            <a:spLocks noGrp="1"/>
          </p:cNvSpPr>
          <p:nvPr>
            <p:ph type="ftr" sz="quarter" idx="3"/>
            <p:custDataLst>
              <p:tags r:id="rId17"/>
            </p:custDataLst>
          </p:nvPr>
        </p:nvSpPr>
        <p:spPr>
          <a:xfrm>
            <a:off x="3087000" y="6314400"/>
            <a:ext cx="2970000" cy="3168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9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6658200" y="6314400"/>
            <a:ext cx="2025000" cy="3168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9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90204" pitchFamily="34" charset="0"/>
        <a:buChar char="●"/>
        <a:defRPr sz="135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9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90204" pitchFamily="34" charset="0"/>
        <a:buChar char="●"/>
        <a:defRPr sz="12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90204" pitchFamily="34" charset="0"/>
        <a:buChar char="•"/>
        <a:defRPr sz="105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图片 3" descr="蓝色系校徽标准版.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9950" y="1279525"/>
            <a:ext cx="4864100" cy="48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1" descr="红色系校徽展开式.png"/>
          <p:cNvPicPr>
            <a:picLocks noChangeAspect="1" noChangeArrowheads="1"/>
          </p:cNvPicPr>
          <p:nvPr/>
        </p:nvPicPr>
        <p:blipFill>
          <a:blip r:embed="rId14">
            <a:extLst>
              <a:ext uri="{28A0092B-C50C-407E-A947-70E740481C1C}">
                <a14:useLocalDpi xmlns:a14="http://schemas.microsoft.com/office/drawing/2010/main" val="0"/>
              </a:ext>
            </a:extLst>
          </a:blip>
          <a:srcRect b="-2881"/>
          <a:stretch>
            <a:fillRect/>
          </a:stretch>
        </p:blipFill>
        <p:spPr bwMode="auto">
          <a:xfrm>
            <a:off x="1042988" y="152400"/>
            <a:ext cx="21018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 4"/>
          <p:cNvGrpSpPr/>
          <p:nvPr/>
        </p:nvGrpSpPr>
        <p:grpSpPr bwMode="auto">
          <a:xfrm>
            <a:off x="6240463" y="193675"/>
            <a:ext cx="2903537" cy="625475"/>
            <a:chOff x="0" y="0"/>
            <a:chExt cx="2902937" cy="625068"/>
          </a:xfrm>
        </p:grpSpPr>
        <p:pic>
          <p:nvPicPr>
            <p:cNvPr id="2" name="Picture 2"/>
            <p:cNvPicPr>
              <a:picLocks noChangeAspect="1" noChangeArrowheads="1"/>
            </p:cNvPicPr>
            <p:nvPr userDrawn="1"/>
          </p:nvPicPr>
          <p:blipFill>
            <a:blip r:embed="rId15">
              <a:grayscl/>
            </a:blip>
            <a:srcRect/>
            <a:stretch>
              <a:fillRect/>
            </a:stretch>
          </p:blipFill>
          <p:spPr bwMode="auto">
            <a:xfrm>
              <a:off x="4761" y="0"/>
              <a:ext cx="1439565" cy="487046"/>
            </a:xfrm>
            <a:prstGeom prst="rect">
              <a:avLst/>
            </a:prstGeom>
            <a:noFill/>
            <a:ln w="9525">
              <a:noFill/>
              <a:miter lim="800000"/>
              <a:headEnd/>
              <a:tailEnd/>
            </a:ln>
            <a:effectLst>
              <a:outerShdw dist="35921" dir="2700000" algn="ctr" rotWithShape="0">
                <a:schemeClr val="bg1"/>
              </a:outerShdw>
            </a:effectLst>
          </p:spPr>
        </p:pic>
        <p:pic>
          <p:nvPicPr>
            <p:cNvPr id="3" name="Picture 3"/>
            <p:cNvPicPr>
              <a:picLocks noChangeAspect="1" noChangeArrowheads="1"/>
            </p:cNvPicPr>
            <p:nvPr userDrawn="1"/>
          </p:nvPicPr>
          <p:blipFill>
            <a:blip r:embed="rId16"/>
            <a:srcRect/>
            <a:stretch>
              <a:fillRect/>
            </a:stretch>
          </p:blipFill>
          <p:spPr bwMode="auto">
            <a:xfrm>
              <a:off x="1453850" y="1587"/>
              <a:ext cx="1439564" cy="479113"/>
            </a:xfrm>
            <a:prstGeom prst="rect">
              <a:avLst/>
            </a:prstGeom>
            <a:noFill/>
            <a:ln w="9525">
              <a:noFill/>
              <a:miter lim="800000"/>
              <a:headEnd/>
              <a:tailEnd/>
            </a:ln>
            <a:effectLst>
              <a:outerShdw dist="35921" dir="2700000" algn="ctr" rotWithShape="0">
                <a:schemeClr val="bg1"/>
              </a:outerShdw>
            </a:effectLst>
          </p:spPr>
        </p:pic>
        <p:grpSp>
          <p:nvGrpSpPr>
            <p:cNvPr id="2057" name="Group 7"/>
            <p:cNvGrpSpPr/>
            <p:nvPr userDrawn="1"/>
          </p:nvGrpSpPr>
          <p:grpSpPr bwMode="auto">
            <a:xfrm>
              <a:off x="0" y="480700"/>
              <a:ext cx="2902937" cy="144368"/>
              <a:chOff x="0" y="0"/>
              <a:chExt cx="2902937" cy="144368"/>
            </a:xfrm>
          </p:grpSpPr>
          <p:sp>
            <p:nvSpPr>
              <p:cNvPr id="2056" name="Text Box 15"/>
              <p:cNvSpPr txBox="1">
                <a:spLocks noChangeArrowheads="1"/>
              </p:cNvSpPr>
              <p:nvPr userDrawn="1"/>
            </p:nvSpPr>
            <p:spPr bwMode="auto">
              <a:xfrm>
                <a:off x="0" y="0"/>
                <a:ext cx="726925" cy="144368"/>
              </a:xfrm>
              <a:prstGeom prst="rect">
                <a:avLst/>
              </a:prstGeom>
              <a:solidFill>
                <a:srgbClr val="8F1120"/>
              </a:solidFill>
              <a:ln w="9525">
                <a:noFill/>
                <a:miter lim="800000"/>
              </a:ln>
            </p:spPr>
            <p:txBody>
              <a:bodyPr lIns="0" tIns="0" rIns="0" bIns="0" anchor="ctr" anchorCtr="1"/>
              <a:lstStyle/>
              <a:p>
                <a:pPr algn="ctr">
                  <a:defRPr/>
                </a:pPr>
                <a:r>
                  <a:rPr lang="en-US" sz="900">
                    <a:solidFill>
                      <a:schemeClr val="bg1"/>
                    </a:solidFill>
                    <a:latin typeface="Arial" panose="020B0604020202090204" pitchFamily="34" charset="0"/>
                    <a:ea typeface="黑体" panose="02010609060101010101" pitchFamily="49" charset="-122"/>
                  </a:rPr>
                  <a:t>1896</a:t>
                </a:r>
              </a:p>
            </p:txBody>
          </p:sp>
          <p:sp>
            <p:nvSpPr>
              <p:cNvPr id="4" name="Text Box 16"/>
              <p:cNvSpPr txBox="1">
                <a:spLocks noChangeArrowheads="1"/>
              </p:cNvSpPr>
              <p:nvPr userDrawn="1"/>
            </p:nvSpPr>
            <p:spPr bwMode="auto">
              <a:xfrm>
                <a:off x="722163" y="0"/>
                <a:ext cx="726925" cy="144368"/>
              </a:xfrm>
              <a:prstGeom prst="rect">
                <a:avLst/>
              </a:prstGeom>
              <a:solidFill>
                <a:srgbClr val="8F1120"/>
              </a:solidFill>
              <a:ln w="9525">
                <a:noFill/>
                <a:miter lim="800000"/>
              </a:ln>
            </p:spPr>
            <p:txBody>
              <a:bodyPr lIns="0" tIns="0" rIns="0" bIns="0" anchor="ctr" anchorCtr="1"/>
              <a:lstStyle/>
              <a:p>
                <a:pPr algn="ctr">
                  <a:defRPr/>
                </a:pPr>
                <a:r>
                  <a:rPr lang="en-US" sz="900">
                    <a:solidFill>
                      <a:schemeClr val="bg1"/>
                    </a:solidFill>
                    <a:latin typeface="Arial" panose="020B0604020202090204" pitchFamily="34" charset="0"/>
                    <a:ea typeface="黑体" panose="02010609060101010101" pitchFamily="49" charset="-122"/>
                  </a:rPr>
                  <a:t>1920</a:t>
                </a:r>
              </a:p>
            </p:txBody>
          </p:sp>
          <p:sp>
            <p:nvSpPr>
              <p:cNvPr id="2058" name="Text Box 17"/>
              <p:cNvSpPr txBox="1">
                <a:spLocks noChangeArrowheads="1"/>
              </p:cNvSpPr>
              <p:nvPr userDrawn="1"/>
            </p:nvSpPr>
            <p:spPr bwMode="auto">
              <a:xfrm>
                <a:off x="1449087" y="0"/>
                <a:ext cx="726925" cy="144368"/>
              </a:xfrm>
              <a:prstGeom prst="rect">
                <a:avLst/>
              </a:prstGeom>
              <a:solidFill>
                <a:srgbClr val="8F1120"/>
              </a:solidFill>
              <a:ln w="9525">
                <a:noFill/>
                <a:miter lim="800000"/>
              </a:ln>
            </p:spPr>
            <p:txBody>
              <a:bodyPr lIns="0" tIns="0" rIns="0" bIns="0" anchor="ctr" anchorCtr="1"/>
              <a:lstStyle/>
              <a:p>
                <a:pPr algn="ctr">
                  <a:defRPr/>
                </a:pPr>
                <a:r>
                  <a:rPr lang="en-US" sz="900">
                    <a:solidFill>
                      <a:schemeClr val="bg1"/>
                    </a:solidFill>
                    <a:latin typeface="Arial" panose="020B0604020202090204" pitchFamily="34" charset="0"/>
                    <a:ea typeface="黑体" panose="02010609060101010101" pitchFamily="49" charset="-122"/>
                  </a:rPr>
                  <a:t>1987</a:t>
                </a:r>
              </a:p>
            </p:txBody>
          </p:sp>
          <p:sp>
            <p:nvSpPr>
              <p:cNvPr id="2059" name="Text Box 18"/>
              <p:cNvSpPr txBox="1">
                <a:spLocks noChangeArrowheads="1"/>
              </p:cNvSpPr>
              <p:nvPr userDrawn="1"/>
            </p:nvSpPr>
            <p:spPr bwMode="auto">
              <a:xfrm>
                <a:off x="2176012" y="0"/>
                <a:ext cx="726925" cy="144368"/>
              </a:xfrm>
              <a:prstGeom prst="rect">
                <a:avLst/>
              </a:prstGeom>
              <a:solidFill>
                <a:srgbClr val="8F1120"/>
              </a:solidFill>
              <a:ln w="9525">
                <a:noFill/>
                <a:miter lim="800000"/>
              </a:ln>
            </p:spPr>
            <p:txBody>
              <a:bodyPr lIns="0" tIns="0" rIns="0" bIns="0" anchor="ctr" anchorCtr="1"/>
              <a:lstStyle/>
              <a:p>
                <a:pPr algn="ctr">
                  <a:defRPr/>
                </a:pPr>
                <a:r>
                  <a:rPr lang="en-US" sz="900">
                    <a:solidFill>
                      <a:schemeClr val="bg1"/>
                    </a:solidFill>
                    <a:latin typeface="Arial" panose="020B0604020202090204" pitchFamily="34" charset="0"/>
                    <a:ea typeface="黑体" panose="02010609060101010101" pitchFamily="49" charset="-122"/>
                  </a:rPr>
                  <a:t>2006</a:t>
                </a:r>
              </a:p>
            </p:txBody>
          </p:sp>
        </p:grpSp>
      </p:grpSp>
      <p:pic>
        <p:nvPicPr>
          <p:cNvPr id="2053" name="Picture 25" descr="红色系校徽标准版"/>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8"/>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5pPr>
      <a:lvl6pPr marL="4572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6pPr>
      <a:lvl7pPr marL="9144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7pPr>
      <a:lvl8pPr marL="13716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8pPr>
      <a:lvl9pPr marL="1828800" algn="ctr" rtl="0" eaLnBrk="0" fontAlgn="base" hangingPunct="0">
        <a:spcBef>
          <a:spcPct val="0"/>
        </a:spcBef>
        <a:spcAft>
          <a:spcPct val="0"/>
        </a:spcAft>
        <a:defRPr sz="3200" b="1">
          <a:solidFill>
            <a:srgbClr val="002060"/>
          </a:solidFill>
          <a:latin typeface="黑体" panose="02010609060101010101" pitchFamily="49" charset="-122"/>
          <a:ea typeface="黑体" panose="02010609060101010101" pitchFamily="49"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705" indent="-228600" algn="l" rtl="0" eaLnBrk="0" fontAlgn="base" hangingPunct="0">
        <a:spcBef>
          <a:spcPct val="20000"/>
        </a:spcBef>
        <a:spcAft>
          <a:spcPct val="0"/>
        </a:spcAft>
        <a:buChar char="•"/>
        <a:defRPr sz="2400">
          <a:solidFill>
            <a:schemeClr val="tx1"/>
          </a:solidFill>
          <a:latin typeface="Arial" panose="020B0604020202090204" pitchFamily="34" charset="0"/>
          <a:ea typeface="宋体"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9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0.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8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94.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1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2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38.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0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60.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49.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49.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71.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8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93.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28.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40.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15.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84.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5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30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326.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337.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37.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37.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48.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68.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59.xml"/></Relationships>
</file>

<file path=ppt/slides/_rels/slide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2.xml"/><Relationship Id="rId1" Type="http://schemas.openxmlformats.org/officeDocument/2006/relationships/slideLayout" Target="../slideLayouts/slideLayout370.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513.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524.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590.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535.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546.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79.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61.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161.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40.xml"/><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381.xml"/><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392.xml"/><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403.xml"/><Relationship Id="rId5" Type="http://schemas.openxmlformats.org/officeDocument/2006/relationships/image" Target="../media/image4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414.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139.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447.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44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95.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425.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436.xml"/><Relationship Id="rId5" Type="http://schemas.openxmlformats.org/officeDocument/2006/relationships/image" Target="../media/image51.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458.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469.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150.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06.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480.xml"/><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480.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49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172.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50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8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11" descr="红色系校徽展开式.png"/>
          <p:cNvPicPr>
            <a:picLocks noChangeAspect="1" noChangeArrowheads="1"/>
          </p:cNvPicPr>
          <p:nvPr/>
        </p:nvPicPr>
        <p:blipFill>
          <a:blip r:embed="rId3">
            <a:extLst>
              <a:ext uri="{28A0092B-C50C-407E-A947-70E740481C1C}">
                <a14:useLocalDpi xmlns:a14="http://schemas.microsoft.com/office/drawing/2010/main" val="0"/>
              </a:ext>
            </a:extLst>
          </a:blip>
          <a:srcRect b="-2881"/>
          <a:stretch>
            <a:fillRect/>
          </a:stretch>
        </p:blipFill>
        <p:spPr bwMode="auto">
          <a:xfrm>
            <a:off x="1089025" y="90521"/>
            <a:ext cx="21018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descr="蓝色系校徽标准版.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950" y="1279525"/>
            <a:ext cx="4864100" cy="48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4"/>
          <p:cNvGrpSpPr/>
          <p:nvPr/>
        </p:nvGrpSpPr>
        <p:grpSpPr bwMode="auto">
          <a:xfrm>
            <a:off x="6240463" y="193675"/>
            <a:ext cx="2903537" cy="625475"/>
            <a:chOff x="0" y="0"/>
            <a:chExt cx="2902937" cy="625068"/>
          </a:xfrm>
        </p:grpSpPr>
        <p:pic>
          <p:nvPicPr>
            <p:cNvPr id="9" name="Picture 2"/>
            <p:cNvPicPr>
              <a:picLocks noChangeAspect="1" noChangeArrowheads="1"/>
            </p:cNvPicPr>
            <p:nvPr userDrawn="1"/>
          </p:nvPicPr>
          <p:blipFill>
            <a:blip r:embed="rId5">
              <a:grayscl/>
            </a:blip>
            <a:srcRect/>
            <a:stretch>
              <a:fillRect/>
            </a:stretch>
          </p:blipFill>
          <p:spPr bwMode="auto">
            <a:xfrm>
              <a:off x="4761" y="0"/>
              <a:ext cx="1439565" cy="487046"/>
            </a:xfrm>
            <a:prstGeom prst="rect">
              <a:avLst/>
            </a:prstGeom>
            <a:noFill/>
            <a:ln w="9525">
              <a:noFill/>
              <a:miter lim="800000"/>
              <a:headEnd/>
              <a:tailEnd/>
            </a:ln>
            <a:effectLst>
              <a:outerShdw dist="35921" dir="2700000" algn="ctr" rotWithShape="0">
                <a:srgbClr val="FFFFFF"/>
              </a:outerShdw>
            </a:effectLst>
          </p:spPr>
        </p:pic>
        <p:pic>
          <p:nvPicPr>
            <p:cNvPr id="10" name="Picture 3"/>
            <p:cNvPicPr>
              <a:picLocks noChangeAspect="1" noChangeArrowheads="1"/>
            </p:cNvPicPr>
            <p:nvPr userDrawn="1"/>
          </p:nvPicPr>
          <p:blipFill>
            <a:blip r:embed="rId6"/>
            <a:srcRect/>
            <a:stretch>
              <a:fillRect/>
            </a:stretch>
          </p:blipFill>
          <p:spPr bwMode="auto">
            <a:xfrm>
              <a:off x="1453850" y="1587"/>
              <a:ext cx="1439564" cy="479113"/>
            </a:xfrm>
            <a:prstGeom prst="rect">
              <a:avLst/>
            </a:prstGeom>
            <a:noFill/>
            <a:ln w="9525">
              <a:noFill/>
              <a:miter lim="800000"/>
              <a:headEnd/>
              <a:tailEnd/>
            </a:ln>
            <a:effectLst>
              <a:outerShdw dist="35921" dir="2700000" algn="ctr" rotWithShape="0">
                <a:srgbClr val="FFFFFF"/>
              </a:outerShdw>
            </a:effectLst>
          </p:spPr>
        </p:pic>
        <p:grpSp>
          <p:nvGrpSpPr>
            <p:cNvPr id="11" name="Group 7"/>
            <p:cNvGrpSpPr/>
            <p:nvPr userDrawn="1"/>
          </p:nvGrpSpPr>
          <p:grpSpPr bwMode="auto">
            <a:xfrm>
              <a:off x="0" y="480700"/>
              <a:ext cx="2902937" cy="144368"/>
              <a:chOff x="0" y="0"/>
              <a:chExt cx="2902937" cy="144368"/>
            </a:xfrm>
          </p:grpSpPr>
          <p:sp>
            <p:nvSpPr>
              <p:cNvPr id="12" name="Text Box 15"/>
              <p:cNvSpPr txBox="1">
                <a:spLocks noChangeArrowheads="1"/>
              </p:cNvSpPr>
              <p:nvPr userDrawn="1"/>
            </p:nvSpPr>
            <p:spPr bwMode="auto">
              <a:xfrm>
                <a:off x="0" y="0"/>
                <a:ext cx="726925" cy="144368"/>
              </a:xfrm>
              <a:prstGeom prst="rect">
                <a:avLst/>
              </a:prstGeom>
              <a:solidFill>
                <a:srgbClr val="8F1120"/>
              </a:solidFill>
              <a:ln w="9525">
                <a:noFill/>
                <a:miter lim="800000"/>
              </a:ln>
            </p:spPr>
            <p:txBody>
              <a:bodyPr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a:ln>
                      <a:noFill/>
                    </a:ln>
                    <a:solidFill>
                      <a:srgbClr val="FFFFFF"/>
                    </a:solidFill>
                    <a:effectLst/>
                    <a:uLnTx/>
                    <a:uFillTx/>
                    <a:latin typeface="Arial" panose="020B0604020202090204" pitchFamily="34" charset="0"/>
                    <a:ea typeface="黑体" panose="02010609060101010101" pitchFamily="49" charset="-122"/>
                  </a:rPr>
                  <a:t>1896</a:t>
                </a:r>
              </a:p>
            </p:txBody>
          </p:sp>
          <p:sp>
            <p:nvSpPr>
              <p:cNvPr id="13" name="Text Box 16"/>
              <p:cNvSpPr txBox="1">
                <a:spLocks noChangeArrowheads="1"/>
              </p:cNvSpPr>
              <p:nvPr userDrawn="1"/>
            </p:nvSpPr>
            <p:spPr bwMode="auto">
              <a:xfrm>
                <a:off x="722163" y="0"/>
                <a:ext cx="726925" cy="144368"/>
              </a:xfrm>
              <a:prstGeom prst="rect">
                <a:avLst/>
              </a:prstGeom>
              <a:solidFill>
                <a:srgbClr val="8F1120"/>
              </a:solidFill>
              <a:ln w="9525">
                <a:noFill/>
                <a:miter lim="800000"/>
              </a:ln>
            </p:spPr>
            <p:txBody>
              <a:bodyPr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a:ln>
                      <a:noFill/>
                    </a:ln>
                    <a:solidFill>
                      <a:srgbClr val="FFFFFF"/>
                    </a:solidFill>
                    <a:effectLst/>
                    <a:uLnTx/>
                    <a:uFillTx/>
                    <a:latin typeface="Arial" panose="020B0604020202090204" pitchFamily="34" charset="0"/>
                    <a:ea typeface="黑体" panose="02010609060101010101" pitchFamily="49" charset="-122"/>
                  </a:rPr>
                  <a:t>1920</a:t>
                </a:r>
              </a:p>
            </p:txBody>
          </p:sp>
          <p:sp>
            <p:nvSpPr>
              <p:cNvPr id="14" name="Text Box 17"/>
              <p:cNvSpPr txBox="1">
                <a:spLocks noChangeArrowheads="1"/>
              </p:cNvSpPr>
              <p:nvPr userDrawn="1"/>
            </p:nvSpPr>
            <p:spPr bwMode="auto">
              <a:xfrm>
                <a:off x="1449087" y="0"/>
                <a:ext cx="726925" cy="144368"/>
              </a:xfrm>
              <a:prstGeom prst="rect">
                <a:avLst/>
              </a:prstGeom>
              <a:solidFill>
                <a:srgbClr val="8F1120"/>
              </a:solidFill>
              <a:ln w="9525">
                <a:noFill/>
                <a:miter lim="800000"/>
              </a:ln>
            </p:spPr>
            <p:txBody>
              <a:bodyPr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a:ln>
                      <a:noFill/>
                    </a:ln>
                    <a:solidFill>
                      <a:srgbClr val="FFFFFF"/>
                    </a:solidFill>
                    <a:effectLst/>
                    <a:uLnTx/>
                    <a:uFillTx/>
                    <a:latin typeface="Arial" panose="020B0604020202090204" pitchFamily="34" charset="0"/>
                    <a:ea typeface="黑体" panose="02010609060101010101" pitchFamily="49" charset="-122"/>
                  </a:rPr>
                  <a:t>1987</a:t>
                </a:r>
              </a:p>
            </p:txBody>
          </p:sp>
          <p:sp>
            <p:nvSpPr>
              <p:cNvPr id="15" name="Text Box 18"/>
              <p:cNvSpPr txBox="1">
                <a:spLocks noChangeArrowheads="1"/>
              </p:cNvSpPr>
              <p:nvPr userDrawn="1"/>
            </p:nvSpPr>
            <p:spPr bwMode="auto">
              <a:xfrm>
                <a:off x="2176012" y="0"/>
                <a:ext cx="726925" cy="144368"/>
              </a:xfrm>
              <a:prstGeom prst="rect">
                <a:avLst/>
              </a:prstGeom>
              <a:solidFill>
                <a:srgbClr val="8F1120"/>
              </a:solidFill>
              <a:ln w="9525">
                <a:noFill/>
                <a:miter lim="800000"/>
              </a:ln>
            </p:spPr>
            <p:txBody>
              <a:bodyPr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a:ln>
                      <a:noFill/>
                    </a:ln>
                    <a:solidFill>
                      <a:srgbClr val="FFFFFF"/>
                    </a:solidFill>
                    <a:effectLst/>
                    <a:uLnTx/>
                    <a:uFillTx/>
                    <a:latin typeface="Arial" panose="020B0604020202090204" pitchFamily="34" charset="0"/>
                    <a:ea typeface="黑体" panose="02010609060101010101" pitchFamily="49" charset="-122"/>
                  </a:rPr>
                  <a:t>2006</a:t>
                </a:r>
              </a:p>
            </p:txBody>
          </p:sp>
        </p:grpSp>
      </p:grpSp>
      <p:sp>
        <p:nvSpPr>
          <p:cNvPr id="16" name="文本框 15"/>
          <p:cNvSpPr txBox="1"/>
          <p:nvPr/>
        </p:nvSpPr>
        <p:spPr>
          <a:xfrm>
            <a:off x="1468967" y="2240868"/>
            <a:ext cx="6624108" cy="923330"/>
          </a:xfrm>
          <a:prstGeom prst="rect">
            <a:avLst/>
          </a:prstGeom>
          <a:noFill/>
        </p:spPr>
        <p:txBody>
          <a:bodyPr wrap="square">
            <a:spAutoFit/>
          </a:bodyPr>
          <a:lstStyle/>
          <a:p>
            <a:r>
              <a:rPr kumimoji="0" lang="zh-CN" altLang="en-US" sz="5400" b="0" i="0" u="none" strike="noStrike" kern="0" cap="none" spc="15" normalizeH="0" baseline="0" noProof="0" dirty="0">
                <a:ln>
                  <a:noFill/>
                </a:ln>
                <a:effectLst/>
                <a:uLnTx/>
                <a:uFillTx/>
                <a:latin typeface="Arial Black" panose="020B0A04020102020204" pitchFamily="34" charset="0"/>
                <a:ea typeface="+mj-ea"/>
              </a:rPr>
              <a:t>数字图像处理与分析</a:t>
            </a:r>
            <a:endParaRPr lang="zh-CN" altLang="en-US" sz="3200" dirty="0">
              <a:latin typeface="Arial Black" panose="020B0A04020102020204" pitchFamily="34" charset="0"/>
            </a:endParaRPr>
          </a:p>
        </p:txBody>
      </p:sp>
      <p:sp>
        <p:nvSpPr>
          <p:cNvPr id="17" name="文本框 16"/>
          <p:cNvSpPr txBox="1"/>
          <p:nvPr/>
        </p:nvSpPr>
        <p:spPr>
          <a:xfrm>
            <a:off x="2490209" y="3752879"/>
            <a:ext cx="4581624" cy="646331"/>
          </a:xfrm>
          <a:prstGeom prst="rect">
            <a:avLst/>
          </a:prstGeom>
          <a:noFill/>
        </p:spPr>
        <p:txBody>
          <a:bodyPr wrap="square">
            <a:spAutoFit/>
          </a:bodyPr>
          <a:lstStyle/>
          <a:p>
            <a:pPr marL="0" marR="480695" lvl="0" indent="0" algn="ctr" defTabSz="914400" rtl="0" eaLnBrk="1" fontAlgn="auto" latinLnBrk="0" hangingPunct="1">
              <a:lnSpc>
                <a:spcPct val="100000"/>
              </a:lnSpc>
              <a:spcBef>
                <a:spcPts val="130"/>
              </a:spcBef>
              <a:spcAft>
                <a:spcPts val="0"/>
              </a:spcAft>
              <a:buClrTx/>
              <a:buSzTx/>
              <a:buFontTx/>
              <a:buNone/>
              <a:defRPr/>
            </a:pPr>
            <a:r>
              <a:rPr lang="zh-CN" altLang="en-US" sz="3600" b="0" kern="0" spc="15" dirty="0">
                <a:latin typeface="Arial Black" panose="020B0A04020102020204" pitchFamily="34" charset="0"/>
                <a:ea typeface="+mj-ea"/>
              </a:rPr>
              <a:t>回顾与复习</a:t>
            </a:r>
          </a:p>
        </p:txBody>
      </p:sp>
      <p:sp>
        <p:nvSpPr>
          <p:cNvPr id="2" name="文本框 1"/>
          <p:cNvSpPr txBox="1"/>
          <p:nvPr/>
        </p:nvSpPr>
        <p:spPr>
          <a:xfrm>
            <a:off x="4178609" y="4820629"/>
            <a:ext cx="6147271" cy="477054"/>
          </a:xfrm>
          <a:prstGeom prst="rect">
            <a:avLst/>
          </a:prstGeom>
          <a:noFill/>
        </p:spPr>
        <p:txBody>
          <a:bodyPr wrap="square" rtlCol="0">
            <a:spAutoFit/>
          </a:bodyPr>
          <a:lstStyle/>
          <a:p>
            <a:r>
              <a:rPr lang="zh-CN" altLang="en-US" dirty="0"/>
              <a:t>盛斌</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p:nvPr/>
        </p:nvSpPr>
        <p:spPr>
          <a:xfrm>
            <a:off x="647755" y="1376824"/>
            <a:ext cx="8223884" cy="565539"/>
          </a:xfrm>
          <a:prstGeom prst="rect">
            <a:avLst/>
          </a:prstGeom>
          <a:noFill/>
          <a:extLst>
            <a:ext uri="{909E8E84-426E-40DD-AFC4-6F175D3DCCD1}">
              <a14:hiddenFill xmlns:a14="http://schemas.microsoft.com/office/drawing/2010/main">
                <a:solidFill>
                  <a:schemeClr val="accent2"/>
                </a:solidFill>
              </a14:hiddenFill>
            </a:ext>
          </a:extLst>
        </p:spPr>
        <p:txBody>
          <a:bodyPr vert="horz" wrap="square" lIns="0" tIns="133350" rIns="0" bIns="0" rtlCol="0">
            <a:spAutoFit/>
          </a:bodyPr>
          <a:lstStyle/>
          <a:p>
            <a:pPr marL="355600" indent="-342900" fontAlgn="auto">
              <a:spcBef>
                <a:spcPts val="1050"/>
              </a:spcBef>
              <a:spcAft>
                <a:spcPts val="0"/>
              </a:spcAft>
              <a:buClr>
                <a:srgbClr val="3333CC"/>
              </a:buClr>
              <a:buSzPct val="52000"/>
              <a:buFont typeface="Wingdings" panose="05000000000000000000"/>
              <a:buChar char=""/>
              <a:tabLst>
                <a:tab pos="354965" algn="l"/>
                <a:tab pos="355600" algn="l"/>
              </a:tabLst>
            </a:pPr>
            <a:r>
              <a:rPr lang="zh-CN" altLang="en-US" sz="2800" dirty="0">
                <a:solidFill>
                  <a:schemeClr val="tx1"/>
                </a:solidFill>
                <a:latin typeface="楷体" panose="02010609060101010101" pitchFamily="49" charset="-122"/>
                <a:ea typeface="楷体" panose="02010609060101010101" pitchFamily="49" charset="-122"/>
                <a:cs typeface="楷体" panose="02010609060101010101" pitchFamily="49" charset="-122"/>
              </a:rPr>
              <a:t>例：</a:t>
            </a:r>
            <a:endPar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112"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2. </a:t>
              </a:r>
              <a:r>
                <a:rPr lang="zh-CN" altLang="en-US" sz="4000">
                  <a:ea typeface="黑体" panose="02010609060101010101" pitchFamily="49" charset="-122"/>
                </a:rPr>
                <a:t> 图像处理基础</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6" name="图片 5">
            <a:extLst>
              <a:ext uri="{FF2B5EF4-FFF2-40B4-BE49-F238E27FC236}">
                <a16:creationId xmlns:a16="http://schemas.microsoft.com/office/drawing/2014/main" id="{AC91D0FB-9774-A143-AEF9-220498F2AA15}"/>
              </a:ext>
            </a:extLst>
          </p:cNvPr>
          <p:cNvPicPr>
            <a:picLocks noChangeAspect="1"/>
          </p:cNvPicPr>
          <p:nvPr/>
        </p:nvPicPr>
        <p:blipFill>
          <a:blip r:embed="rId4"/>
          <a:stretch>
            <a:fillRect/>
          </a:stretch>
        </p:blipFill>
        <p:spPr>
          <a:xfrm>
            <a:off x="527050" y="1981200"/>
            <a:ext cx="8089900" cy="2895600"/>
          </a:xfrm>
          <a:prstGeom prst="rect">
            <a:avLst/>
          </a:prstGeom>
        </p:spPr>
      </p:pic>
      <p:sp>
        <p:nvSpPr>
          <p:cNvPr id="7" name="矩形 6">
            <a:extLst>
              <a:ext uri="{FF2B5EF4-FFF2-40B4-BE49-F238E27FC236}">
                <a16:creationId xmlns:a16="http://schemas.microsoft.com/office/drawing/2014/main" id="{A1E9B352-B287-0F41-ACEC-457A0F9F272F}"/>
              </a:ext>
            </a:extLst>
          </p:cNvPr>
          <p:cNvSpPr/>
          <p:nvPr/>
        </p:nvSpPr>
        <p:spPr>
          <a:xfrm>
            <a:off x="-326512" y="4729778"/>
            <a:ext cx="9180512" cy="1938992"/>
          </a:xfrm>
          <a:prstGeom prst="rect">
            <a:avLst/>
          </a:prstGeom>
        </p:spPr>
        <p:txBody>
          <a:bodyPr wrap="square">
            <a:spAutoFit/>
          </a:bodyPr>
          <a:lstStyle/>
          <a:p>
            <a:pPr marL="575945" lvl="1" fontAlgn="auto">
              <a:spcBef>
                <a:spcPts val="790"/>
              </a:spcBef>
              <a:spcAft>
                <a:spcPts val="0"/>
              </a:spcAft>
            </a:pPr>
            <a:r>
              <a:rPr lang="zh-CN" altLang="en-US" sz="2000" spc="-5" dirty="0">
                <a:solidFill>
                  <a:prstClr val="black"/>
                </a:solidFill>
                <a:latin typeface="楷体" panose="02010609060101010101" pitchFamily="49" charset="-122"/>
                <a:ea typeface="楷体" panose="02010609060101010101" pitchFamily="49" charset="-122"/>
              </a:rPr>
              <a:t>“*”标记的像素的坐标为（2，3）。</a:t>
            </a:r>
          </a:p>
          <a:p>
            <a:pPr marL="575945" lvl="1" fontAlgn="auto">
              <a:spcBef>
                <a:spcPts val="790"/>
              </a:spcBef>
              <a:spcAft>
                <a:spcPts val="0"/>
              </a:spcAft>
            </a:pPr>
            <a:r>
              <a:rPr lang="zh-CN" altLang="en-US" sz="2000" spc="-5" dirty="0">
                <a:solidFill>
                  <a:prstClr val="black"/>
                </a:solidFill>
                <a:latin typeface="楷体" panose="02010609060101010101" pitchFamily="49" charset="-122"/>
                <a:ea typeface="楷体" panose="02010609060101010101" pitchFamily="49" charset="-122"/>
              </a:rPr>
              <a:t>其4邻域像素的坐标分别为：（1，3）、（2，2）、（3，3）、（2，4）</a:t>
            </a:r>
          </a:p>
          <a:p>
            <a:pPr marL="575945" lvl="1" fontAlgn="auto">
              <a:spcBef>
                <a:spcPts val="790"/>
              </a:spcBef>
              <a:spcAft>
                <a:spcPts val="0"/>
              </a:spcAft>
            </a:pPr>
            <a:r>
              <a:rPr lang="zh-CN" altLang="en-US" sz="2000" spc="-5" dirty="0">
                <a:solidFill>
                  <a:prstClr val="black"/>
                </a:solidFill>
                <a:latin typeface="楷体" panose="02010609060101010101" pitchFamily="49" charset="-122"/>
                <a:ea typeface="楷体" panose="02010609060101010101" pitchFamily="49" charset="-122"/>
              </a:rPr>
              <a:t>其对角邻域像素的坐标分别为：（1，2）、（3，2）、（1，4）、（3，4）</a:t>
            </a:r>
          </a:p>
          <a:p>
            <a:pPr marL="575945" lvl="1" fontAlgn="auto">
              <a:spcBef>
                <a:spcPts val="790"/>
              </a:spcBef>
              <a:spcAft>
                <a:spcPts val="0"/>
              </a:spcAft>
            </a:pPr>
            <a:r>
              <a:rPr lang="zh-CN" altLang="en-US" sz="2000" spc="-5" dirty="0">
                <a:solidFill>
                  <a:prstClr val="black"/>
                </a:solidFill>
                <a:latin typeface="楷体" panose="02010609060101010101" pitchFamily="49" charset="-122"/>
                <a:ea typeface="楷体" panose="02010609060101010101" pitchFamily="49" charset="-122"/>
              </a:rPr>
              <a:t>其8邻域像素的坐标分别为：（1，3）、（2，2）、（3，3）、（2，4）、（1，2）、（3，2）、（1，4）、（3，4）</a:t>
            </a:r>
          </a:p>
        </p:txBody>
      </p:sp>
    </p:spTree>
    <p:extLst>
      <p:ext uri="{BB962C8B-B14F-4D97-AF65-F5344CB8AC3E}">
        <p14:creationId xmlns:p14="http://schemas.microsoft.com/office/powerpoint/2010/main" val="281908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4"/>
          <p:cNvSpPr txBox="1"/>
          <p:nvPr/>
        </p:nvSpPr>
        <p:spPr>
          <a:xfrm>
            <a:off x="467544" y="1268760"/>
            <a:ext cx="8432800" cy="5140325"/>
          </a:xfrm>
          <a:prstGeom prst="rect">
            <a:avLst/>
          </a:prstGeom>
        </p:spPr>
        <p:txBody>
          <a:bodyPr vert="horz" wrap="square" lIns="0" tIns="133350" rIns="0" bIns="0" rtlCol="0">
            <a:spAutoFit/>
          </a:bodyPr>
          <a:lstStyle/>
          <a:p>
            <a:pPr marL="355600" indent="-342900" algn="l" fontAlgn="auto">
              <a:spcBef>
                <a:spcPts val="1050"/>
              </a:spcBef>
              <a:spcAft>
                <a:spcPts val="0"/>
              </a:spcAft>
              <a:buClr>
                <a:srgbClr val="3333CC"/>
              </a:buClr>
              <a:buSzPct val="52000"/>
              <a:buFont typeface="Wingdings" panose="05000000000000000000"/>
              <a:buChar char=""/>
              <a:tabLst>
                <a:tab pos="354965" algn="l"/>
                <a:tab pos="355600" algn="l"/>
              </a:tabLst>
            </a:pPr>
            <a:r>
              <a:rPr sz="280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数字图像处理中所用数学工具</a:t>
            </a:r>
          </a:p>
          <a:p>
            <a:pPr marL="800100" lvl="1" indent="-342900" algn="l">
              <a:lnSpc>
                <a:spcPct val="150000"/>
              </a:lnSpc>
              <a:spcBef>
                <a:spcPts val="1050"/>
              </a:spcBef>
              <a:buClrTx/>
              <a:buSzTx/>
              <a:buFont typeface="Wingdings" panose="05000000000000000000" charset="0"/>
              <a:buChar char="Ø"/>
            </a:pPr>
            <a:r>
              <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阵列与矩阵操作</a:t>
            </a:r>
          </a:p>
          <a:p>
            <a:pPr lvl="1" indent="0" algn="l">
              <a:lnSpc>
                <a:spcPct val="150000"/>
              </a:lnSpc>
              <a:spcBef>
                <a:spcPts val="1050"/>
              </a:spcBef>
              <a:buClrTx/>
              <a:buSzTx/>
              <a:buFont typeface="Wingdings" panose="05000000000000000000" charset="0"/>
              <a:buNone/>
            </a:pPr>
            <a:r>
              <a:rPr lang="zh-CN"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例如：考虑</a:t>
            </a:r>
            <a:r>
              <a:rPr lang="en-US" altLang="zh-CN"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2*2</a:t>
            </a:r>
            <a:r>
              <a:rPr lang="zh-CN" altLang="en-US"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图像</a:t>
            </a:r>
            <a:r>
              <a:rPr lang="en-US" altLang="zh-CN"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a:t>
            </a:r>
          </a:p>
          <a:p>
            <a:pPr lvl="1" indent="0" algn="l">
              <a:lnSpc>
                <a:spcPct val="150000"/>
              </a:lnSpc>
              <a:spcBef>
                <a:spcPts val="1050"/>
              </a:spcBef>
              <a:buClrTx/>
              <a:buSzTx/>
              <a:buFont typeface="Wingdings" panose="05000000000000000000" charset="0"/>
              <a:buNone/>
            </a:pPr>
            <a:r>
              <a:rPr lang="zh-CN" altLang="en-US"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这两幅图像的阵列相乘是：</a:t>
            </a:r>
          </a:p>
          <a:p>
            <a:pPr lvl="1" indent="0" algn="l">
              <a:lnSpc>
                <a:spcPct val="150000"/>
              </a:lnSpc>
              <a:spcBef>
                <a:spcPts val="1050"/>
              </a:spcBef>
              <a:buClrTx/>
              <a:buSzTx/>
              <a:buFont typeface="Wingdings" panose="05000000000000000000" charset="0"/>
              <a:buNone/>
            </a:pPr>
            <a:r>
              <a:rPr lang="en-US" altLang="zh-CN"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a:t>
            </a:r>
          </a:p>
          <a:p>
            <a:pPr lvl="1" indent="0" algn="l">
              <a:lnSpc>
                <a:spcPct val="150000"/>
              </a:lnSpc>
              <a:spcBef>
                <a:spcPts val="1050"/>
              </a:spcBef>
              <a:buClrTx/>
              <a:buSzTx/>
              <a:buFont typeface="Wingdings" panose="05000000000000000000" charset="0"/>
              <a:buNone/>
            </a:pPr>
            <a:r>
              <a:rPr lang="zh-CN" altLang="en-US"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而矩阵相乘是：</a:t>
            </a:r>
          </a:p>
          <a:p>
            <a:pPr lvl="1" indent="0" algn="l">
              <a:lnSpc>
                <a:spcPct val="150000"/>
              </a:lnSpc>
              <a:spcBef>
                <a:spcPts val="1050"/>
              </a:spcBef>
              <a:buClrTx/>
              <a:buSzTx/>
              <a:buFont typeface="Wingdings" panose="05000000000000000000" charset="0"/>
              <a:buNone/>
            </a:pPr>
            <a:endPar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marL="1019810" fontAlgn="auto">
              <a:spcBef>
                <a:spcPts val="585"/>
              </a:spcBef>
              <a:spcAft>
                <a:spcPts val="0"/>
              </a:spcAft>
            </a:pPr>
            <a:endPar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112" cy="1113"/>
            </a:xfrm>
            <a:prstGeom prst="rect">
              <a:avLst/>
            </a:prstGeom>
            <a:noFill/>
            <a:ln w="9525">
              <a:noFill/>
              <a:miter lim="800000"/>
            </a:ln>
            <a:effectLst/>
          </p:spPr>
          <p:txBody>
            <a:bodyPr wrap="none">
              <a:spAutoFit/>
            </a:bodyPr>
            <a:lstStyle/>
            <a:p>
              <a:pPr algn="l"/>
              <a:r>
                <a:rPr lang="en-US" altLang="zh-CN" sz="4000">
                  <a:ea typeface="黑体" panose="02010609060101010101" pitchFamily="49" charset="-122"/>
                </a:rPr>
                <a:t>2. </a:t>
              </a:r>
              <a:r>
                <a:rPr lang="zh-CN" altLang="en-US" sz="4000">
                  <a:ea typeface="黑体" panose="02010609060101010101" pitchFamily="49" charset="-122"/>
                </a:rPr>
                <a:t> </a:t>
              </a:r>
              <a:r>
                <a:rPr lang="zh-CN" altLang="en-US" sz="4000">
                  <a:sym typeface="+mn-ea"/>
                </a:rPr>
                <a:t>图像处理基础</a:t>
              </a:r>
              <a:endParaRPr lang="zh-CN" altLang="en-US" sz="4000">
                <a:ea typeface="黑体" panose="02010609060101010101" pitchFamily="49" charset="-122"/>
              </a:endParaRP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tretch>
            <a:fillRect/>
          </a:stretch>
        </p:blipFill>
        <p:spPr>
          <a:xfrm>
            <a:off x="3420110" y="2672715"/>
            <a:ext cx="2209800" cy="581025"/>
          </a:xfrm>
          <a:prstGeom prst="rect">
            <a:avLst/>
          </a:prstGeom>
        </p:spPr>
      </p:pic>
      <p:pic>
        <p:nvPicPr>
          <p:cNvPr id="3" name="图片 2"/>
          <p:cNvPicPr>
            <a:picLocks noChangeAspect="1"/>
          </p:cNvPicPr>
          <p:nvPr/>
        </p:nvPicPr>
        <p:blipFill>
          <a:blip r:embed="rId5"/>
          <a:srcRect b="7018"/>
          <a:stretch>
            <a:fillRect/>
          </a:stretch>
        </p:blipFill>
        <p:spPr>
          <a:xfrm>
            <a:off x="791845" y="3968750"/>
            <a:ext cx="3495675" cy="673100"/>
          </a:xfrm>
          <a:prstGeom prst="rect">
            <a:avLst/>
          </a:prstGeom>
        </p:spPr>
      </p:pic>
      <p:pic>
        <p:nvPicPr>
          <p:cNvPr id="5" name="图片 4"/>
          <p:cNvPicPr>
            <a:picLocks noChangeAspect="1"/>
          </p:cNvPicPr>
          <p:nvPr/>
        </p:nvPicPr>
        <p:blipFill>
          <a:blip r:embed="rId6"/>
          <a:stretch>
            <a:fillRect/>
          </a:stretch>
        </p:blipFill>
        <p:spPr>
          <a:xfrm>
            <a:off x="863600" y="5356860"/>
            <a:ext cx="4505325" cy="5619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4"/>
          <p:cNvSpPr txBox="1"/>
          <p:nvPr/>
        </p:nvSpPr>
        <p:spPr>
          <a:xfrm>
            <a:off x="472624" y="1268760"/>
            <a:ext cx="8432800" cy="4636135"/>
          </a:xfrm>
          <a:prstGeom prst="rect">
            <a:avLst/>
          </a:prstGeom>
        </p:spPr>
        <p:txBody>
          <a:bodyPr vert="horz" wrap="square" lIns="0" tIns="133350" rIns="0" bIns="0" rtlCol="0">
            <a:spAutoFit/>
          </a:bodyPr>
          <a:lstStyle/>
          <a:p>
            <a:pPr marL="355600" indent="-342900" algn="l" fontAlgn="auto">
              <a:spcBef>
                <a:spcPts val="1050"/>
              </a:spcBef>
              <a:spcAft>
                <a:spcPts val="0"/>
              </a:spcAft>
              <a:buClr>
                <a:srgbClr val="3333CC"/>
              </a:buClr>
              <a:buSzPct val="52000"/>
              <a:buFont typeface="Wingdings" panose="05000000000000000000"/>
              <a:buChar char=""/>
              <a:tabLst>
                <a:tab pos="354965" algn="l"/>
                <a:tab pos="355600" algn="l"/>
              </a:tabLst>
            </a:pPr>
            <a:r>
              <a:rPr sz="280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数字图像处理中所用数学工具</a:t>
            </a:r>
          </a:p>
          <a:p>
            <a:pPr marL="800100" lvl="1" indent="-342900" algn="l">
              <a:lnSpc>
                <a:spcPct val="150000"/>
              </a:lnSpc>
              <a:spcBef>
                <a:spcPts val="1050"/>
              </a:spcBef>
              <a:buClrTx/>
              <a:buSzTx/>
              <a:buFont typeface="Wingdings" panose="05000000000000000000" charset="0"/>
              <a:buChar char="Ø"/>
            </a:pPr>
            <a:r>
              <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线性操作与非线性操作</a:t>
            </a:r>
          </a:p>
          <a:p>
            <a:pPr lvl="1" indent="0" algn="l">
              <a:lnSpc>
                <a:spcPct val="150000"/>
              </a:lnSpc>
              <a:spcBef>
                <a:spcPts val="1050"/>
              </a:spcBef>
              <a:buClrTx/>
              <a:buSzTx/>
              <a:buFont typeface="Wingdings" panose="05000000000000000000" charset="0"/>
              <a:buNone/>
            </a:pPr>
            <a:r>
              <a:rPr lang="zh-CN"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对于一般算子</a:t>
            </a:r>
            <a:r>
              <a:rPr lang="en-US" altLang="zh-CN"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H</a:t>
            </a:r>
            <a:r>
              <a:rPr lang="zh-CN" altLang="en-US"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，对于给定的输入图像</a:t>
            </a:r>
            <a:r>
              <a:rPr lang="en-US" altLang="zh-CN"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f(x,y)</a:t>
            </a:r>
            <a:r>
              <a:rPr lang="zh-CN" altLang="en-US"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，产生一幅输出图像</a:t>
            </a:r>
            <a:r>
              <a:rPr lang="en-US" altLang="zh-CN"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g(x,y)</a:t>
            </a:r>
            <a:r>
              <a:rPr lang="zh-CN" altLang="en-US"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H[f(x,y)] = g(x,y)</a:t>
            </a:r>
            <a:r>
              <a:rPr lang="zh-CN" altLang="en-US"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。如果：</a:t>
            </a:r>
          </a:p>
          <a:p>
            <a:pPr lvl="1" indent="0" algn="l">
              <a:lnSpc>
                <a:spcPct val="150000"/>
              </a:lnSpc>
              <a:spcBef>
                <a:spcPts val="1050"/>
              </a:spcBef>
              <a:buClrTx/>
              <a:buSzTx/>
              <a:buFont typeface="Wingdings" panose="05000000000000000000" charset="0"/>
              <a:buNone/>
            </a:pPr>
            <a:endParaRPr lang="zh-CN" altLang="en-US"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lvl="1" indent="0" algn="l">
              <a:lnSpc>
                <a:spcPct val="150000"/>
              </a:lnSpc>
              <a:spcBef>
                <a:spcPts val="1050"/>
              </a:spcBef>
              <a:buClrTx/>
              <a:buSzTx/>
              <a:buFont typeface="Wingdings" panose="05000000000000000000" charset="0"/>
              <a:buNone/>
            </a:pPr>
            <a:r>
              <a:rPr lang="zh-CN" altLang="en-US"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则称</a:t>
            </a:r>
            <a:r>
              <a:rPr lang="en-US" altLang="zh-CN"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H</a:t>
            </a:r>
            <a:r>
              <a:rPr lang="zh-CN" altLang="en-US"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是一个线性算子。</a:t>
            </a:r>
          </a:p>
          <a:p>
            <a:pPr marL="800100" lvl="1" indent="-342900" algn="l">
              <a:lnSpc>
                <a:spcPct val="150000"/>
              </a:lnSpc>
              <a:spcBef>
                <a:spcPts val="1050"/>
              </a:spcBef>
              <a:buClrTx/>
              <a:buSzTx/>
              <a:buFont typeface="Wingdings" panose="05000000000000000000" charset="0"/>
              <a:buChar char="Ø"/>
            </a:pPr>
            <a:r>
              <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算数操作</a:t>
            </a:r>
          </a:p>
          <a:p>
            <a:pPr marL="1019810" fontAlgn="auto">
              <a:spcBef>
                <a:spcPts val="585"/>
              </a:spcBef>
              <a:spcAft>
                <a:spcPts val="0"/>
              </a:spcAft>
            </a:pPr>
            <a:endPar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112" cy="1113"/>
            </a:xfrm>
            <a:prstGeom prst="rect">
              <a:avLst/>
            </a:prstGeom>
            <a:noFill/>
            <a:ln w="9525">
              <a:noFill/>
              <a:miter lim="800000"/>
            </a:ln>
            <a:effectLst/>
          </p:spPr>
          <p:txBody>
            <a:bodyPr wrap="none">
              <a:spAutoFit/>
            </a:bodyPr>
            <a:lstStyle/>
            <a:p>
              <a:pPr algn="l"/>
              <a:r>
                <a:rPr lang="en-US" altLang="zh-CN" sz="4000">
                  <a:ea typeface="黑体" panose="02010609060101010101" pitchFamily="49" charset="-122"/>
                </a:rPr>
                <a:t>2. </a:t>
              </a:r>
              <a:r>
                <a:rPr lang="zh-CN" altLang="en-US" sz="4000">
                  <a:ea typeface="黑体" panose="02010609060101010101" pitchFamily="49" charset="-122"/>
                </a:rPr>
                <a:t> </a:t>
              </a:r>
              <a:r>
                <a:rPr lang="zh-CN" altLang="en-US" sz="4000">
                  <a:sym typeface="+mn-ea"/>
                </a:rPr>
                <a:t>图像处理基础</a:t>
              </a:r>
              <a:endParaRPr lang="zh-CN" altLang="en-US" sz="4000">
                <a:ea typeface="黑体" panose="02010609060101010101" pitchFamily="49" charset="-122"/>
              </a:endParaRP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5" name="图片 4"/>
          <p:cNvPicPr>
            <a:picLocks noChangeAspect="1"/>
          </p:cNvPicPr>
          <p:nvPr/>
        </p:nvPicPr>
        <p:blipFill>
          <a:blip r:embed="rId4"/>
          <a:stretch>
            <a:fillRect/>
          </a:stretch>
        </p:blipFill>
        <p:spPr>
          <a:xfrm>
            <a:off x="935355" y="3644900"/>
            <a:ext cx="7362825" cy="581025"/>
          </a:xfrm>
          <a:prstGeom prst="rect">
            <a:avLst/>
          </a:prstGeom>
        </p:spPr>
      </p:pic>
      <p:pic>
        <p:nvPicPr>
          <p:cNvPr id="6" name="图片 5"/>
          <p:cNvPicPr>
            <a:picLocks noChangeAspect="1"/>
          </p:cNvPicPr>
          <p:nvPr/>
        </p:nvPicPr>
        <p:blipFill>
          <a:blip r:embed="rId5"/>
          <a:stretch>
            <a:fillRect/>
          </a:stretch>
        </p:blipFill>
        <p:spPr>
          <a:xfrm>
            <a:off x="2843530" y="5048885"/>
            <a:ext cx="2619375" cy="1323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4"/>
          <p:cNvSpPr txBox="1"/>
          <p:nvPr/>
        </p:nvSpPr>
        <p:spPr>
          <a:xfrm>
            <a:off x="467544" y="1268760"/>
            <a:ext cx="8432800" cy="3670935"/>
          </a:xfrm>
          <a:prstGeom prst="rect">
            <a:avLst/>
          </a:prstGeom>
        </p:spPr>
        <p:txBody>
          <a:bodyPr vert="horz" wrap="square" lIns="0" tIns="133350" rIns="0" bIns="0" rtlCol="0">
            <a:spAutoFit/>
          </a:bodyPr>
          <a:lstStyle/>
          <a:p>
            <a:pPr marL="355600" indent="-342900" algn="l" fontAlgn="auto">
              <a:spcBef>
                <a:spcPts val="1050"/>
              </a:spcBef>
              <a:spcAft>
                <a:spcPts val="0"/>
              </a:spcAft>
              <a:buClr>
                <a:srgbClr val="3333CC"/>
              </a:buClr>
              <a:buSzPct val="52000"/>
              <a:buFont typeface="Wingdings" panose="05000000000000000000"/>
              <a:buChar char=""/>
              <a:tabLst>
                <a:tab pos="354965" algn="l"/>
                <a:tab pos="355600" algn="l"/>
              </a:tabLst>
            </a:pPr>
            <a:r>
              <a:rPr sz="280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数字图像处理中所用数学工具</a:t>
            </a:r>
          </a:p>
          <a:p>
            <a:pPr marL="800100" lvl="1" indent="-342900" algn="l">
              <a:lnSpc>
                <a:spcPct val="150000"/>
              </a:lnSpc>
              <a:spcBef>
                <a:spcPts val="1050"/>
              </a:spcBef>
              <a:buClrTx/>
              <a:buSzTx/>
              <a:buFont typeface="Wingdings" panose="05000000000000000000" charset="0"/>
              <a:buChar char="Ø"/>
            </a:pPr>
            <a:r>
              <a:rPr lang="zh-CN"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集合和</a:t>
            </a:r>
            <a:r>
              <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逻辑操作</a:t>
            </a:r>
          </a:p>
          <a:p>
            <a:pPr marL="800100" lvl="1" indent="-342900" algn="l">
              <a:lnSpc>
                <a:spcPct val="150000"/>
              </a:lnSpc>
              <a:spcBef>
                <a:spcPts val="1050"/>
              </a:spcBef>
              <a:buClrTx/>
              <a:buSzTx/>
              <a:buFont typeface="Wingdings" panose="05000000000000000000" charset="0"/>
              <a:buChar char="Ø"/>
            </a:pPr>
            <a:r>
              <a:rPr lang="zh-CN" sz="24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空间操作</a:t>
            </a:r>
            <a:endPar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800100" lvl="1" indent="-342900" algn="l">
              <a:lnSpc>
                <a:spcPct val="150000"/>
              </a:lnSpc>
              <a:spcBef>
                <a:spcPts val="1050"/>
              </a:spcBef>
              <a:buClrTx/>
              <a:buSzTx/>
              <a:buFont typeface="Wingdings" panose="05000000000000000000" charset="0"/>
              <a:buChar char="Ø"/>
            </a:pPr>
            <a:r>
              <a:rPr lang="zh-CN" sz="24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向量与矩阵操作</a:t>
            </a:r>
          </a:p>
          <a:p>
            <a:pPr lvl="1" indent="0" algn="l">
              <a:lnSpc>
                <a:spcPct val="150000"/>
              </a:lnSpc>
              <a:spcBef>
                <a:spcPts val="1050"/>
              </a:spcBef>
              <a:buClrTx/>
              <a:buSzTx/>
              <a:buFont typeface="Wingdings" panose="05000000000000000000" charset="0"/>
              <a:buNone/>
            </a:pPr>
            <a:r>
              <a:rPr lang="zh-CN" sz="2000" spc="-170" dirty="0">
                <a:solidFill>
                  <a:srgbClr val="C00000"/>
                </a:solidFill>
                <a:latin typeface="楷体" panose="02010609060101010101" pitchFamily="49" charset="-122"/>
                <a:ea typeface="楷体" panose="02010609060101010101" pitchFamily="49" charset="-122"/>
                <a:cs typeface="楷体" panose="02010609060101010101" pitchFamily="49" charset="-122"/>
              </a:rPr>
              <a:t>以上所有图像处理方法都是直接在图像像素上进行操作，即直接工作在空间域。</a:t>
            </a:r>
          </a:p>
          <a:p>
            <a:pPr marL="1019810" fontAlgn="auto">
              <a:spcBef>
                <a:spcPts val="585"/>
              </a:spcBef>
              <a:spcAft>
                <a:spcPts val="0"/>
              </a:spcAft>
            </a:pPr>
            <a:endPar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112" cy="1113"/>
            </a:xfrm>
            <a:prstGeom prst="rect">
              <a:avLst/>
            </a:prstGeom>
            <a:noFill/>
            <a:ln w="9525">
              <a:noFill/>
              <a:miter lim="800000"/>
            </a:ln>
            <a:effectLst/>
          </p:spPr>
          <p:txBody>
            <a:bodyPr wrap="none">
              <a:spAutoFit/>
            </a:bodyPr>
            <a:lstStyle/>
            <a:p>
              <a:pPr algn="l"/>
              <a:r>
                <a:rPr lang="en-US" altLang="zh-CN" sz="4000">
                  <a:ea typeface="黑体" panose="02010609060101010101" pitchFamily="49" charset="-122"/>
                </a:rPr>
                <a:t>2. </a:t>
              </a:r>
              <a:r>
                <a:rPr lang="zh-CN" altLang="en-US" sz="4000">
                  <a:ea typeface="黑体" panose="02010609060101010101" pitchFamily="49" charset="-122"/>
                </a:rPr>
                <a:t> </a:t>
              </a:r>
              <a:r>
                <a:rPr lang="zh-CN" altLang="en-US" sz="4000">
                  <a:sym typeface="+mn-ea"/>
                </a:rPr>
                <a:t>图像处理基础</a:t>
              </a:r>
              <a:endParaRPr lang="zh-CN" altLang="en-US" sz="4000">
                <a:ea typeface="黑体" panose="02010609060101010101" pitchFamily="49" charset="-122"/>
              </a:endParaRP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467142" y="1196340"/>
            <a:ext cx="7704623" cy="2861310"/>
          </a:xfrm>
          <a:prstGeom prst="rect">
            <a:avLst/>
          </a:prstGeom>
          <a:noFill/>
        </p:spPr>
        <p:txBody>
          <a:bodyPr wrap="square" rtlCol="0" anchor="t">
            <a:spAutoFit/>
          </a:bodyPr>
          <a:lstStyle/>
          <a:p>
            <a:pPr marL="342900" indent="-342900" algn="l">
              <a:lnSpc>
                <a:spcPct val="150000"/>
              </a:lnSpc>
              <a:buClrTx/>
              <a:buSzTx/>
              <a:buFont typeface="Wingdings" panose="05000000000000000000" pitchFamily="2" charset="2"/>
              <a:buChar char="n"/>
            </a:pPr>
            <a:r>
              <a:rPr lang="zh-CN" altLang="en-US" sz="2000" dirty="0">
                <a:solidFill>
                  <a:srgbClr val="C00000"/>
                </a:solidFill>
                <a:latin typeface="楷体" panose="02010609060101010101" pitchFamily="49" charset="-122"/>
                <a:ea typeface="楷体" panose="02010609060101010101" pitchFamily="49" charset="-122"/>
                <a:cs typeface="楷体" panose="02010609060101010101" pitchFamily="49" charset="-122"/>
              </a:rPr>
              <a:t>空间域指图像平面本身，这类图像处理方法直接以图像中的像素操作为基础</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a:t>
            </a:r>
          </a:p>
          <a:p>
            <a:pPr marL="342900" indent="-342900" algn="l">
              <a:lnSpc>
                <a:spcPct val="150000"/>
              </a:lnSpc>
              <a:buClrTx/>
              <a:buSzTx/>
              <a:buFont typeface="Wingdings" panose="05000000000000000000" pitchFamily="2" charset="2"/>
              <a:buChar char="n"/>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对基本灰度变换函数的理解</a:t>
            </a:r>
          </a:p>
          <a:p>
            <a:pPr marL="800100" lvl="2" indent="-342900" algn="l">
              <a:lnSpc>
                <a:spcPct val="150000"/>
              </a:lnSpc>
              <a:buClrTx/>
              <a:buSzTx/>
              <a:buFont typeface="Wingdings" panose="05000000000000000000" charset="0"/>
              <a:buChar char="Ø"/>
            </a:pPr>
            <a:r>
              <a:rPr lang="zh-CN" altLang="en-US" sz="2000" dirty="0">
                <a:solidFill>
                  <a:srgbClr val="C00000"/>
                </a:solidFill>
                <a:latin typeface="楷体" panose="02010609060101010101" pitchFamily="49" charset="-122"/>
                <a:ea typeface="楷体" panose="02010609060101010101" pitchFamily="49" charset="-122"/>
                <a:cs typeface="楷体" panose="02010609060101010101" pitchFamily="49" charset="-122"/>
              </a:rPr>
              <a:t>图像反转</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：适用于增强嵌入在一幅图像的暗区域中的白色或灰色细节，特别是黑色面积在尺寸上占主导地位时。如：</a:t>
            </a:r>
          </a:p>
          <a:p>
            <a:pPr marL="800100" lvl="2"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nvPicPr>
        <p:blipFill>
          <a:blip r:embed="rId4"/>
          <a:stretch>
            <a:fillRect/>
          </a:stretch>
        </p:blipFill>
        <p:spPr>
          <a:xfrm>
            <a:off x="2159635" y="3608705"/>
            <a:ext cx="4605020" cy="27736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467142" y="1196340"/>
            <a:ext cx="7704623" cy="1938020"/>
          </a:xfrm>
          <a:prstGeom prst="rect">
            <a:avLst/>
          </a:prstGeom>
          <a:noFill/>
        </p:spPr>
        <p:txBody>
          <a:bodyPr wrap="square" rtlCol="0" anchor="t">
            <a:spAutoFit/>
          </a:bodyPr>
          <a:lstStyle/>
          <a:p>
            <a:pPr marL="342900" indent="-342900" algn="l">
              <a:lnSpc>
                <a:spcPct val="150000"/>
              </a:lnSpc>
              <a:buClrTx/>
              <a:buSzTx/>
              <a:buFont typeface="Wingdings" panose="05000000000000000000" pitchFamily="2" charset="2"/>
              <a:buChar char="n"/>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对基本灰度变换函数的理解</a:t>
            </a:r>
          </a:p>
          <a:p>
            <a:pPr marL="800100" lvl="2" indent="-342900" algn="l">
              <a:lnSpc>
                <a:spcPct val="150000"/>
              </a:lnSpc>
              <a:buClrTx/>
              <a:buSzTx/>
              <a:buFont typeface="Wingdings" panose="05000000000000000000" charset="0"/>
              <a:buChar char="Ø"/>
            </a:pPr>
            <a:r>
              <a:rPr lang="zh-CN" altLang="en-US" sz="2000" dirty="0">
                <a:solidFill>
                  <a:srgbClr val="C00000"/>
                </a:solidFill>
                <a:latin typeface="楷体" panose="02010609060101010101" pitchFamily="49" charset="-122"/>
                <a:ea typeface="楷体" panose="02010609060101010101" pitchFamily="49" charset="-122"/>
                <a:cs typeface="楷体" panose="02010609060101010101" pitchFamily="49" charset="-122"/>
              </a:rPr>
              <a:t>对数变换</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：该变换将输入中范围较窄的低灰度值映射为输出中较宽范围的灰度值，相反地，对高的输入灰度值也是如此。反对数变换的作用与此相反。</a:t>
            </a:r>
          </a:p>
        </p:txBody>
      </p:sp>
      <p:pic>
        <p:nvPicPr>
          <p:cNvPr id="3" name="图片 2"/>
          <p:cNvPicPr>
            <a:picLocks noChangeAspect="1"/>
          </p:cNvPicPr>
          <p:nvPr/>
        </p:nvPicPr>
        <p:blipFill>
          <a:blip r:embed="rId4"/>
          <a:stretch>
            <a:fillRect/>
          </a:stretch>
        </p:blipFill>
        <p:spPr>
          <a:xfrm>
            <a:off x="2195830" y="3044825"/>
            <a:ext cx="4542790" cy="38131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467142" y="1196340"/>
            <a:ext cx="7704623" cy="3784600"/>
          </a:xfrm>
          <a:prstGeom prst="rect">
            <a:avLst/>
          </a:prstGeom>
          <a:noFill/>
        </p:spPr>
        <p:txBody>
          <a:bodyPr wrap="square" rtlCol="0" anchor="t">
            <a:spAutoFit/>
          </a:bodyPr>
          <a:lstStyle/>
          <a:p>
            <a:pPr marL="342900" indent="-342900" algn="l">
              <a:lnSpc>
                <a:spcPct val="150000"/>
              </a:lnSpc>
              <a:buClrTx/>
              <a:buSzTx/>
              <a:buFont typeface="Wingdings" panose="05000000000000000000" pitchFamily="2" charset="2"/>
              <a:buChar char="n"/>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对基本灰度变换函数的理解</a:t>
            </a:r>
          </a:p>
          <a:p>
            <a:pPr marL="800100" lvl="2" indent="-342900" algn="l">
              <a:lnSpc>
                <a:spcPct val="150000"/>
              </a:lnSpc>
              <a:buClrTx/>
              <a:buSzTx/>
              <a:buFont typeface="Wingdings" panose="05000000000000000000" charset="0"/>
              <a:buChar char="Ø"/>
            </a:pPr>
            <a:r>
              <a:rPr lang="zh-CN" altLang="en-US" sz="2000" dirty="0">
                <a:solidFill>
                  <a:srgbClr val="C00000"/>
                </a:solidFill>
                <a:latin typeface="楷体" panose="02010609060101010101" pitchFamily="49" charset="-122"/>
                <a:ea typeface="楷体" panose="02010609060101010101" pitchFamily="49" charset="-122"/>
                <a:cs typeface="楷体" panose="02010609060101010101" pitchFamily="49" charset="-122"/>
              </a:rPr>
              <a:t>幂律（伽马）变换</a:t>
            </a:r>
          </a:p>
          <a:p>
            <a:pPr marL="800100" lvl="2"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800100" lvl="2"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800100" lvl="2"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800100" lvl="2"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800100" lvl="2"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800100" lvl="2"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nvPicPr>
        <p:blipFill>
          <a:blip r:embed="rId4"/>
          <a:stretch>
            <a:fillRect/>
          </a:stretch>
        </p:blipFill>
        <p:spPr>
          <a:xfrm>
            <a:off x="1439545" y="2348865"/>
            <a:ext cx="5315585" cy="36868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467142" y="1196340"/>
            <a:ext cx="7704623" cy="3784600"/>
          </a:xfrm>
          <a:prstGeom prst="rect">
            <a:avLst/>
          </a:prstGeom>
          <a:noFill/>
        </p:spPr>
        <p:txBody>
          <a:bodyPr wrap="square" rtlCol="0" anchor="t">
            <a:spAutoFit/>
          </a:bodyPr>
          <a:lstStyle/>
          <a:p>
            <a:pPr marL="342900" indent="-342900" algn="l">
              <a:lnSpc>
                <a:spcPct val="150000"/>
              </a:lnSpc>
              <a:buClrTx/>
              <a:buSzTx/>
              <a:buFont typeface="Wingdings" panose="05000000000000000000" pitchFamily="2" charset="2"/>
              <a:buChar char="n"/>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对基本灰度变换函数的理解</a:t>
            </a:r>
          </a:p>
          <a:p>
            <a:pPr marL="800100" lvl="2" indent="-342900" algn="l">
              <a:lnSpc>
                <a:spcPct val="150000"/>
              </a:lnSpc>
              <a:buClrTx/>
              <a:buSzTx/>
              <a:buFont typeface="Wingdings" panose="05000000000000000000" charset="0"/>
              <a:buChar char="Ø"/>
            </a:pPr>
            <a:r>
              <a:rPr lang="zh-CN" altLang="en-US" sz="2000" dirty="0">
                <a:solidFill>
                  <a:srgbClr val="C00000"/>
                </a:solidFill>
                <a:latin typeface="楷体" panose="02010609060101010101" pitchFamily="49" charset="-122"/>
                <a:ea typeface="楷体" panose="02010609060101010101" pitchFamily="49" charset="-122"/>
                <a:cs typeface="楷体" panose="02010609060101010101" pitchFamily="49" charset="-122"/>
              </a:rPr>
              <a:t>分段线性变换函数</a:t>
            </a: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57300" lvl="3" indent="-342900" algn="l">
              <a:lnSpc>
                <a:spcPct val="150000"/>
              </a:lnSpc>
              <a:buClrTx/>
              <a:buSzTx/>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对比度拉伸</a:t>
            </a:r>
          </a:p>
          <a:p>
            <a:pPr marL="1257300" lvl="3"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57300" lvl="3"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57300" lvl="3"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57300" lvl="3"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57300" lvl="3" indent="-342900" algn="l">
              <a:lnSpc>
                <a:spcPct val="150000"/>
              </a:lnSpc>
              <a:buClrTx/>
              <a:buSzTx/>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灰度级分层</a:t>
            </a:r>
          </a:p>
        </p:txBody>
      </p:sp>
      <p:pic>
        <p:nvPicPr>
          <p:cNvPr id="3" name="图片 2"/>
          <p:cNvPicPr>
            <a:picLocks noChangeAspect="1"/>
          </p:cNvPicPr>
          <p:nvPr/>
        </p:nvPicPr>
        <p:blipFill>
          <a:blip r:embed="rId4"/>
          <a:stretch>
            <a:fillRect/>
          </a:stretch>
        </p:blipFill>
        <p:spPr>
          <a:xfrm>
            <a:off x="1259840" y="2564765"/>
            <a:ext cx="5641340" cy="1988185"/>
          </a:xfrm>
          <a:prstGeom prst="rect">
            <a:avLst/>
          </a:prstGeom>
        </p:spPr>
      </p:pic>
      <p:pic>
        <p:nvPicPr>
          <p:cNvPr id="6" name="图片 5"/>
          <p:cNvPicPr>
            <a:picLocks noChangeAspect="1"/>
          </p:cNvPicPr>
          <p:nvPr/>
        </p:nvPicPr>
        <p:blipFill>
          <a:blip r:embed="rId5"/>
          <a:stretch>
            <a:fillRect/>
          </a:stretch>
        </p:blipFill>
        <p:spPr>
          <a:xfrm>
            <a:off x="3131820" y="4653280"/>
            <a:ext cx="4954270" cy="21005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467142" y="1196340"/>
            <a:ext cx="7704623" cy="1938020"/>
          </a:xfrm>
          <a:prstGeom prst="rect">
            <a:avLst/>
          </a:prstGeom>
          <a:noFill/>
        </p:spPr>
        <p:txBody>
          <a:bodyPr wrap="square" rtlCol="0" anchor="t">
            <a:spAutoFit/>
          </a:bodyPr>
          <a:lstStyle/>
          <a:p>
            <a:pPr marL="342900" indent="-342900" algn="l">
              <a:lnSpc>
                <a:spcPct val="150000"/>
              </a:lnSpc>
              <a:buClrTx/>
              <a:buSzTx/>
              <a:buFont typeface="Wingdings" panose="05000000000000000000" pitchFamily="2" charset="2"/>
              <a:buChar char="n"/>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例：试给出把灰度范围（</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0</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10</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）拉伸到（</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0</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15</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），把灰度范围（</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10</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20</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）拉伸到（</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15</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25</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），并把灰度范围（</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20</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30</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）压缩为（</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25</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30</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）的线性变换方程</a:t>
            </a:r>
          </a:p>
          <a:p>
            <a:pPr marL="914400" lvl="3" indent="0" algn="l">
              <a:lnSpc>
                <a:spcPct val="150000"/>
              </a:lnSpc>
              <a:buClrTx/>
              <a:buSzTx/>
              <a:buFont typeface="Wingdings" panose="05000000000000000000" charset="0"/>
              <a:buNone/>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pic>
        <p:nvPicPr>
          <p:cNvPr id="5" name="图片 4"/>
          <p:cNvPicPr>
            <a:picLocks noChangeAspect="1"/>
          </p:cNvPicPr>
          <p:nvPr/>
        </p:nvPicPr>
        <p:blipFill>
          <a:blip r:embed="rId4"/>
          <a:stretch>
            <a:fillRect/>
          </a:stretch>
        </p:blipFill>
        <p:spPr>
          <a:xfrm>
            <a:off x="1116330" y="2705100"/>
            <a:ext cx="7259320" cy="36461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467142" y="1196340"/>
            <a:ext cx="7704623" cy="3322955"/>
          </a:xfrm>
          <a:prstGeom prst="rect">
            <a:avLst/>
          </a:prstGeom>
          <a:noFill/>
        </p:spPr>
        <p:txBody>
          <a:bodyPr wrap="square" rtlCol="0" anchor="t">
            <a:spAutoFit/>
          </a:bodyPr>
          <a:lstStyle/>
          <a:p>
            <a:pPr marL="342900" indent="-342900" algn="l">
              <a:lnSpc>
                <a:spcPct val="150000"/>
              </a:lnSpc>
              <a:buClrTx/>
              <a:buSzTx/>
              <a:buFont typeface="Wingdings" panose="05000000000000000000" pitchFamily="2" charset="2"/>
              <a:buChar char="n"/>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对基本灰度变换函数的理解</a:t>
            </a:r>
          </a:p>
          <a:p>
            <a:pPr marL="800100" lvl="2" indent="-342900" algn="l">
              <a:lnSpc>
                <a:spcPct val="150000"/>
              </a:lnSpc>
              <a:buClrTx/>
              <a:buSzTx/>
              <a:buFont typeface="Wingdings" panose="05000000000000000000" charset="0"/>
              <a:buChar char="Ø"/>
            </a:pPr>
            <a:r>
              <a:rPr lang="zh-CN" altLang="en-US" sz="2000" dirty="0">
                <a:solidFill>
                  <a:srgbClr val="C00000"/>
                </a:solidFill>
                <a:latin typeface="楷体" panose="02010609060101010101" pitchFamily="49" charset="-122"/>
                <a:ea typeface="楷体" panose="02010609060101010101" pitchFamily="49" charset="-122"/>
                <a:cs typeface="楷体" panose="02010609060101010101" pitchFamily="49" charset="-122"/>
              </a:rPr>
              <a:t>分段线性变换函数</a:t>
            </a: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57300" lvl="3" indent="-342900" algn="l">
              <a:lnSpc>
                <a:spcPct val="150000"/>
              </a:lnSpc>
              <a:buClrTx/>
              <a:buSzTx/>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比特平面分层</a:t>
            </a:r>
          </a:p>
          <a:p>
            <a:pPr marL="1257300" lvl="3"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57300" lvl="3"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57300" lvl="3"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57300" lvl="3"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pic>
        <p:nvPicPr>
          <p:cNvPr id="5" name="图片 4"/>
          <p:cNvPicPr>
            <a:picLocks noChangeAspect="1"/>
          </p:cNvPicPr>
          <p:nvPr/>
        </p:nvPicPr>
        <p:blipFill>
          <a:blip r:embed="rId4"/>
          <a:stretch>
            <a:fillRect/>
          </a:stretch>
        </p:blipFill>
        <p:spPr>
          <a:xfrm>
            <a:off x="1187450" y="2672715"/>
            <a:ext cx="7020560" cy="3340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2511" y="1304836"/>
            <a:ext cx="7884876" cy="90424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60"/>
              </a:spcBef>
              <a:spcAft>
                <a:spcPts val="0"/>
              </a:spcAft>
              <a:buClr>
                <a:srgbClr val="3333CC"/>
              </a:buClr>
              <a:buSzPct val="55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宋体" panose="02010600030101010101" pitchFamily="2" charset="-122"/>
              </a:rPr>
              <a:t>期末开卷考试</a:t>
            </a:r>
            <a:endParaRPr kumimoji="0" lang="zh-CN" altLang="en-US" sz="28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宋体" panose="02010600030101010101" pitchFamily="2" charset="-122"/>
            </a:endParaRPr>
          </a:p>
          <a:p>
            <a:pPr marL="12700" marR="0" lvl="0" algn="l" defTabSz="914400" rtl="0" eaLnBrk="1" fontAlgn="auto" latinLnBrk="0" hangingPunct="1">
              <a:lnSpc>
                <a:spcPct val="100000"/>
              </a:lnSpc>
              <a:spcBef>
                <a:spcPts val="100"/>
              </a:spcBef>
              <a:spcAft>
                <a:spcPts val="0"/>
              </a:spcAft>
              <a:buClr>
                <a:srgbClr val="3333CC"/>
              </a:buClr>
              <a:buSzPct val="55000"/>
              <a:tabLst>
                <a:tab pos="354965" algn="l"/>
                <a:tab pos="355600" algn="l"/>
              </a:tabLst>
              <a:defRPr/>
            </a:pPr>
            <a:endParaRPr kumimoji="0" lang="en-US" altLang="zh-CN"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宋体" panose="02010600030101010101" pitchFamily="2" charset="-122"/>
            </a:endParaRPr>
          </a:p>
        </p:txBody>
      </p:sp>
      <p:sp>
        <p:nvSpPr>
          <p:cNvPr id="68" name="文本框 67"/>
          <p:cNvSpPr txBox="1"/>
          <p:nvPr/>
        </p:nvSpPr>
        <p:spPr>
          <a:xfrm>
            <a:off x="359532" y="1736812"/>
            <a:ext cx="7884876" cy="3269615"/>
          </a:xfrm>
          <a:prstGeom prst="rect">
            <a:avLst/>
          </a:prstGeom>
          <a:noFill/>
        </p:spPr>
        <p:txBody>
          <a:bodyPr wrap="square">
            <a:spAutoFit/>
          </a:bodyPr>
          <a:lstStyle/>
          <a:p>
            <a:pPr marL="812800" marR="0" lvl="0" indent="-342900"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lang="zh-CN" altLang="en-US" sz="2400" i="0" u="none" strike="noStrike" kern="1200" cap="none" spc="44"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日</a:t>
            </a:r>
            <a:r>
              <a:rPr kumimoji="0" lang="zh-CN" altLang="en-US" sz="2400" i="0" u="none" strike="noStrike" kern="1200" cap="none" spc="-960"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i="0" u="none" strike="noStrike" kern="1200" cap="none" spc="-18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期</a:t>
            </a:r>
            <a:r>
              <a:rPr kumimoji="0" lang="en-US" altLang="zh-CN" sz="2400" i="0" u="none" strike="noStrike" kern="1200" cap="none" spc="-254"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i="0" u="none" strike="noStrike" kern="1200" cap="none" spc="442"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en-US" altLang="zh-CN" sz="2400" i="0" u="none" strike="noStrike" kern="1200" cap="none" spc="-5" normalizeH="0" noProof="0" dirty="0">
                <a:ln>
                  <a:noFill/>
                </a:ln>
                <a:solidFill>
                  <a:schemeClr val="tx1"/>
                </a:solidFill>
                <a:effectLst/>
                <a:uLnTx/>
                <a:uFillTx/>
                <a:latin typeface="楷体" panose="02010609060101010101" pitchFamily="49" charset="-122"/>
                <a:ea typeface="楷体" panose="02010609060101010101" pitchFamily="49" charset="-122"/>
                <a:cs typeface="Times New Roman" panose="02020603050405020304"/>
              </a:rPr>
              <a:t>2021</a:t>
            </a:r>
            <a:r>
              <a:rPr kumimoji="0" lang="zh-CN" altLang="en-US" sz="2400" i="0" u="none" strike="noStrike" kern="1200" cap="none" spc="5"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年</a:t>
            </a:r>
            <a:r>
              <a:rPr kumimoji="0" lang="en-US" altLang="zh-CN" sz="2400" i="0" u="none" strike="noStrike" kern="1200" cap="none" spc="-10" normalizeH="0" noProof="0" dirty="0">
                <a:ln>
                  <a:noFill/>
                </a:ln>
                <a:solidFill>
                  <a:schemeClr val="tx1"/>
                </a:solidFill>
                <a:effectLst/>
                <a:uLnTx/>
                <a:uFillTx/>
                <a:latin typeface="楷体" panose="02010609060101010101" pitchFamily="49" charset="-122"/>
                <a:ea typeface="楷体" panose="02010609060101010101" pitchFamily="49" charset="-122"/>
                <a:cs typeface="Times New Roman" panose="02020603050405020304"/>
              </a:rPr>
              <a:t>11</a:t>
            </a:r>
            <a:r>
              <a:rPr kumimoji="0" lang="zh-CN" altLang="en-US" sz="2400" i="0" u="none" strike="noStrike" kern="1200" cap="none" spc="5"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月</a:t>
            </a:r>
            <a:r>
              <a:rPr kumimoji="0" lang="en-US" altLang="zh-CN" sz="2400" i="0" u="none" strike="noStrike" kern="1200" cap="none" spc="-5" normalizeH="0" noProof="0" dirty="0">
                <a:ln>
                  <a:noFill/>
                </a:ln>
                <a:solidFill>
                  <a:schemeClr val="tx1"/>
                </a:solidFill>
                <a:effectLst/>
                <a:uLnTx/>
                <a:uFillTx/>
                <a:latin typeface="楷体" panose="02010609060101010101" pitchFamily="49" charset="-122"/>
                <a:ea typeface="楷体" panose="02010609060101010101" pitchFamily="49" charset="-122"/>
                <a:cs typeface="Times New Roman" panose="02020603050405020304"/>
              </a:rPr>
              <a:t>5</a:t>
            </a:r>
            <a:r>
              <a:rPr kumimoji="0" lang="zh-CN" altLang="en-US" sz="2400" i="0" u="none" strike="noStrike" kern="1200" cap="none" spc="44"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日</a:t>
            </a:r>
            <a:endParaRPr kumimoji="0" lang="zh-CN" altLang="en-US" sz="2400" i="0" u="none" strike="noStrike" kern="1200" cap="none" spc="0"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defTabSz="914400" rtl="0" eaLnBrk="1" fontAlgn="auto" latinLnBrk="0" hangingPunct="1">
              <a:lnSpc>
                <a:spcPct val="100000"/>
              </a:lnSpc>
              <a:spcBef>
                <a:spcPts val="825"/>
              </a:spcBef>
              <a:spcAft>
                <a:spcPts val="0"/>
              </a:spcAft>
              <a:buClr>
                <a:srgbClr val="FF0000"/>
              </a:buClr>
              <a:buSzPct val="83000"/>
              <a:buFont typeface="Wingdings" panose="05000000000000000000" charset="0"/>
              <a:buChar char="Ø"/>
              <a:tabLst>
                <a:tab pos="755650" algn="l"/>
              </a:tabLst>
              <a:defRPr/>
            </a:pPr>
            <a:r>
              <a:rPr kumimoji="0" lang="zh-CN" altLang="en-US" sz="2400" i="0" u="none" strike="noStrike" kern="1200" cap="none" spc="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地</a:t>
            </a:r>
            <a:r>
              <a:rPr kumimoji="0" lang="zh-CN" altLang="en-US" sz="2400" i="0" u="none" strike="noStrike" kern="1200" cap="none" spc="-18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点</a:t>
            </a:r>
            <a:r>
              <a:rPr kumimoji="0" lang="en-US" altLang="zh-CN" sz="2400" i="0" u="none" strike="noStrike" kern="1200" cap="none" spc="-254"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i="0" u="none" strike="noStrike" kern="1200" cap="none" spc="405"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i="0" u="none" strike="noStrike" kern="1200" cap="none" spc="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按照</a:t>
            </a:r>
            <a:r>
              <a:rPr lang="zh-CN" altLang="en-US" sz="2400" dirty="0">
                <a:solidFill>
                  <a:schemeClr val="tx1"/>
                </a:solidFill>
                <a:latin typeface="楷体" panose="02010609060101010101" pitchFamily="49" charset="-122"/>
                <a:ea typeface="楷体" panose="02010609060101010101" pitchFamily="49" charset="-122"/>
                <a:cs typeface="宋体" panose="02010600030101010101" pitchFamily="2" charset="-122"/>
              </a:rPr>
              <a:t>课程表</a:t>
            </a:r>
            <a:r>
              <a:rPr kumimoji="0" lang="zh-CN" altLang="en-US" sz="2400" i="0" u="none" strike="noStrike" kern="1200" cap="none" spc="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安</a:t>
            </a:r>
            <a:r>
              <a:rPr kumimoji="0" lang="zh-CN" altLang="en-US" sz="2400" i="0" u="none" strike="noStrike" kern="1200" cap="none" spc="21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排</a:t>
            </a:r>
            <a:endParaRPr kumimoji="0" lang="zh-CN" altLang="en-US" sz="2400" i="0" u="none" strike="noStrike" kern="1200" cap="none" spc="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endParaRPr>
          </a:p>
          <a:p>
            <a:pPr marL="812800" marR="0" lvl="0" indent="-342900" defTabSz="914400" rtl="0" eaLnBrk="1" fontAlgn="auto" latinLnBrk="0" hangingPunct="1">
              <a:lnSpc>
                <a:spcPct val="100000"/>
              </a:lnSpc>
              <a:spcBef>
                <a:spcPts val="520"/>
              </a:spcBef>
              <a:spcAft>
                <a:spcPts val="0"/>
              </a:spcAft>
              <a:buClrTx/>
              <a:buSzTx/>
              <a:buFont typeface="Wingdings" panose="05000000000000000000" charset="0"/>
              <a:buChar char="Ø"/>
              <a:defRPr/>
            </a:pPr>
            <a:r>
              <a:rPr kumimoji="0" lang="zh-CN" altLang="en-US" sz="2400" i="0" u="none" strike="noStrike" kern="1200" cap="none" spc="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时</a:t>
            </a:r>
            <a:r>
              <a:rPr kumimoji="0" lang="zh-CN" altLang="en-US" sz="2400" i="0" u="none" strike="noStrike" kern="1200" cap="none" spc="-18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间</a:t>
            </a:r>
            <a:r>
              <a:rPr kumimoji="0" lang="en-US" altLang="zh-CN" sz="2400" i="0" u="none" strike="noStrike" kern="1200" cap="none" spc="-254"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i="0" u="none" strike="noStrike" kern="1200" cap="none" spc="442"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lang="en-US" altLang="zh-CN" sz="2400" spc="-5" dirty="0">
                <a:solidFill>
                  <a:schemeClr val="tx1"/>
                </a:solidFill>
                <a:latin typeface="楷体" panose="02010609060101010101" pitchFamily="49" charset="-122"/>
                <a:ea typeface="楷体" panose="02010609060101010101" pitchFamily="49" charset="-122"/>
                <a:cs typeface="Times New Roman" panose="02020603050405020304"/>
              </a:rPr>
              <a:t>100</a:t>
            </a:r>
            <a:r>
              <a:rPr kumimoji="0" lang="zh-CN" altLang="en-US" sz="2400" i="0" u="none" strike="noStrike" kern="1200" cap="none" spc="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分钟</a:t>
            </a:r>
          </a:p>
          <a:p>
            <a:pPr marL="812800" marR="0" lvl="1" indent="-342900" defTabSz="914400" rtl="0" eaLnBrk="1" fontAlgn="auto" latinLnBrk="0" hangingPunct="1">
              <a:lnSpc>
                <a:spcPct val="100000"/>
              </a:lnSpc>
              <a:spcBef>
                <a:spcPts val="820"/>
              </a:spcBef>
              <a:spcAft>
                <a:spcPts val="0"/>
              </a:spcAft>
              <a:buClr>
                <a:srgbClr val="FF0000"/>
              </a:buClr>
              <a:buSzPct val="83000"/>
              <a:buFont typeface="Wingdings" panose="05000000000000000000" charset="0"/>
              <a:buChar char="Ø"/>
              <a:tabLst>
                <a:tab pos="755650" algn="l"/>
              </a:tabLst>
              <a:defRPr/>
            </a:pPr>
            <a:r>
              <a:rPr kumimoji="0" lang="zh-CN" altLang="en-US" sz="2400" i="0" u="none" strike="noStrike" kern="1200" cap="none" spc="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要</a:t>
            </a:r>
            <a:r>
              <a:rPr kumimoji="0" lang="zh-CN" altLang="en-US" sz="2400" i="0" u="none" strike="noStrike" kern="1200" cap="none" spc="-18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求</a:t>
            </a:r>
            <a:r>
              <a:rPr kumimoji="0" lang="en-US" altLang="zh-CN" sz="2400" i="0" u="none" strike="noStrike" kern="1200" cap="none" spc="-254"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p>
          <a:p>
            <a:pPr marL="1270000" marR="0" lvl="2" indent="-342900" defTabSz="914400" rtl="0" eaLnBrk="1" fontAlgn="auto" latinLnBrk="0" hangingPunct="1">
              <a:lnSpc>
                <a:spcPct val="100000"/>
              </a:lnSpc>
              <a:spcBef>
                <a:spcPts val="820"/>
              </a:spcBef>
              <a:spcAft>
                <a:spcPts val="0"/>
              </a:spcAft>
              <a:buClr>
                <a:srgbClr val="FF0000"/>
              </a:buClr>
              <a:buSzPct val="83000"/>
              <a:buFont typeface="Wingdings" panose="05000000000000000000" charset="0"/>
              <a:buChar char="Ø"/>
              <a:tabLst>
                <a:tab pos="755650" algn="l"/>
              </a:tabLst>
              <a:defRPr/>
            </a:pPr>
            <a:r>
              <a:rPr kumimoji="0" lang="zh-CN" altLang="en-US" sz="2400" i="0" u="none" strike="noStrike" kern="1200" cap="none" spc="-254"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携带学生证</a:t>
            </a:r>
            <a:r>
              <a:rPr kumimoji="0" lang="en-US" altLang="zh-CN" sz="2400" i="0" u="none" strike="noStrike" kern="1200" cap="none" spc="-254"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i="0" u="none" strike="noStrike" kern="1200" cap="none" spc="-254" normalizeH="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身份证</a:t>
            </a:r>
          </a:p>
          <a:p>
            <a:pPr marL="1270000" marR="0" lvl="2" indent="-342900" defTabSz="914400" rtl="0" eaLnBrk="1" fontAlgn="auto" latinLnBrk="0" hangingPunct="1">
              <a:lnSpc>
                <a:spcPct val="100000"/>
              </a:lnSpc>
              <a:spcBef>
                <a:spcPts val="820"/>
              </a:spcBef>
              <a:spcAft>
                <a:spcPts val="0"/>
              </a:spcAft>
              <a:buClr>
                <a:srgbClr val="FF0000"/>
              </a:buClr>
              <a:buSzPct val="83000"/>
              <a:buFont typeface="Wingdings" panose="05000000000000000000" charset="0"/>
              <a:buChar char="Ø"/>
              <a:tabLst>
                <a:tab pos="755650" algn="l"/>
              </a:tabLst>
              <a:defRPr/>
            </a:pPr>
            <a:r>
              <a:rPr kumimoji="0" lang="zh-CN" altLang="en-US" sz="2400" i="0" u="none" strike="noStrike" kern="1200" cap="none" spc="0" normalizeH="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在试卷与答题纸上认真填写姓</a:t>
            </a:r>
            <a:r>
              <a:rPr kumimoji="0" lang="zh-CN" altLang="en-US" sz="2400" i="0" u="none" strike="noStrike" kern="1200" cap="none" spc="80" normalizeH="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名</a:t>
            </a:r>
            <a:r>
              <a:rPr kumimoji="0" lang="zh-CN" altLang="en-US" sz="2400" i="0" u="none" strike="noStrike" kern="1200" cap="none" spc="-300" normalizeH="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i="0" u="none" strike="noStrike" kern="1200" cap="none" spc="-967" normalizeH="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i="0" u="none" strike="noStrike" kern="1200" cap="none" spc="0" normalizeH="0" noProof="0" dirty="0">
                <a:ln>
                  <a:noFill/>
                </a:ln>
                <a:solidFill>
                  <a:srgbClr val="FF0000"/>
                </a:solidFill>
                <a:effectLst/>
                <a:uLnTx/>
                <a:uFillTx/>
                <a:latin typeface="楷体" panose="02010609060101010101" pitchFamily="49" charset="-122"/>
                <a:ea typeface="楷体" panose="02010609060101010101" pitchFamily="49" charset="-122"/>
                <a:cs typeface="宋体" panose="02010600030101010101" pitchFamily="2" charset="-122"/>
              </a:rPr>
              <a:t>学号</a:t>
            </a:r>
          </a:p>
          <a:p>
            <a:pPr marL="1270000" marR="0" lvl="2" indent="-342900" defTabSz="914400" rtl="0" eaLnBrk="1" fontAlgn="auto" latinLnBrk="0" hangingPunct="1">
              <a:lnSpc>
                <a:spcPct val="100000"/>
              </a:lnSpc>
              <a:spcBef>
                <a:spcPts val="820"/>
              </a:spcBef>
              <a:spcAft>
                <a:spcPts val="0"/>
              </a:spcAft>
              <a:buClr>
                <a:srgbClr val="FF0000"/>
              </a:buClr>
              <a:buSzPct val="83000"/>
              <a:buFont typeface="Wingdings" panose="05000000000000000000" charset="0"/>
              <a:buChar char="Ø"/>
              <a:tabLst>
                <a:tab pos="755650" algn="l"/>
              </a:tabLst>
              <a:defRPr/>
            </a:pPr>
            <a:r>
              <a:rPr kumimoji="0" lang="zh-CN" altLang="en-US" sz="2400" i="0" u="none" strike="noStrike" kern="1200" cap="none" spc="0" normalizeH="0" noProof="0" dirty="0">
                <a:ln>
                  <a:noFill/>
                </a:ln>
                <a:solidFill>
                  <a:schemeClr val="tx1"/>
                </a:solidFill>
                <a:effectLst/>
                <a:uLnTx/>
                <a:uFillTx/>
                <a:latin typeface="楷体" panose="02010609060101010101" pitchFamily="49" charset="-122"/>
                <a:ea typeface="楷体" panose="02010609060101010101" pitchFamily="49" charset="-122"/>
                <a:cs typeface="宋体" panose="02010600030101010101" pitchFamily="2" charset="-122"/>
              </a:rPr>
              <a:t>试卷与答题纸一并交回</a:t>
            </a:r>
          </a:p>
        </p:txBody>
      </p:sp>
      <p:sp>
        <p:nvSpPr>
          <p:cNvPr id="69" name="文本框 68"/>
          <p:cNvSpPr txBox="1"/>
          <p:nvPr/>
        </p:nvSpPr>
        <p:spPr>
          <a:xfrm>
            <a:off x="773260" y="5006536"/>
            <a:ext cx="7596844" cy="1520825"/>
          </a:xfrm>
          <a:prstGeom prst="rect">
            <a:avLst/>
          </a:prstGeom>
          <a:noFill/>
        </p:spPr>
        <p:txBody>
          <a:bodyPr wrap="square">
            <a:spAutoFit/>
          </a:bodyPr>
          <a:lstStyle/>
          <a:p>
            <a:pPr marL="355600" marR="0" lvl="0" indent="-342900" algn="l" defTabSz="914400" rtl="0" eaLnBrk="1" fontAlgn="base" latinLnBrk="0" hangingPunct="1">
              <a:lnSpc>
                <a:spcPct val="100000"/>
              </a:lnSpc>
              <a:spcBef>
                <a:spcPts val="1015"/>
              </a:spcBef>
              <a:spcAft>
                <a:spcPct val="0"/>
              </a:spcAft>
              <a:buClrTx/>
              <a:buSzTx/>
              <a:buFont typeface="Wingdings" panose="05000000000000000000" charset="0"/>
              <a:buChar char="Ø"/>
              <a:defRPr/>
            </a:pP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宋体" panose="02010600030101010101" pitchFamily="2" charset="-122"/>
              </a:rPr>
              <a:t>需求：教</a:t>
            </a:r>
            <a:r>
              <a:rPr kumimoji="0" lang="zh-CN" altLang="en-US" sz="2400" b="1" i="0" u="none" strike="noStrike" kern="1200" cap="none" spc="8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宋体" panose="02010600030101010101" pitchFamily="2" charset="-122"/>
              </a:rPr>
              <a:t>材</a:t>
            </a:r>
            <a:r>
              <a:rPr kumimoji="0" lang="zh-CN" altLang="en-US" sz="2400" b="1" i="0" u="none" strike="noStrike" kern="1200" cap="none" spc="-300" normalizeH="0" baseline="3000" noProof="0" dirty="0">
                <a:ln>
                  <a:noFill/>
                </a:ln>
                <a:solidFill>
                  <a:srgbClr val="000000"/>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b="1" i="0" u="none" strike="noStrike" kern="1200" cap="none" spc="-967" normalizeH="0" baseline="3000" noProof="0" dirty="0">
                <a:ln>
                  <a:noFill/>
                </a:ln>
                <a:solidFill>
                  <a:srgbClr val="000000"/>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宋体" panose="02010600030101010101" pitchFamily="2" charset="-122"/>
              </a:rPr>
              <a:t>参考</a:t>
            </a:r>
            <a:r>
              <a:rPr kumimoji="0" lang="zh-CN" altLang="en-US" sz="2400" b="1" i="0" u="none" strike="noStrike" kern="1200" cap="none" spc="8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宋体" panose="02010600030101010101" pitchFamily="2" charset="-122"/>
              </a:rPr>
              <a:t>书</a:t>
            </a:r>
            <a:r>
              <a:rPr kumimoji="0" lang="zh-CN" altLang="en-US" sz="2400" b="1" i="0" u="none" strike="noStrike" kern="1200" cap="none" spc="-300" normalizeH="0" baseline="3000" noProof="0" dirty="0">
                <a:ln>
                  <a:noFill/>
                </a:ln>
                <a:solidFill>
                  <a:srgbClr val="000000"/>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b="1" i="0" u="none" strike="noStrike" kern="1200" cap="none" spc="-960" normalizeH="0" baseline="3000" noProof="0" dirty="0">
                <a:ln>
                  <a:noFill/>
                </a:ln>
                <a:solidFill>
                  <a:srgbClr val="000000"/>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宋体" panose="02010600030101010101" pitchFamily="2" charset="-122"/>
              </a:rPr>
              <a:t>讲</a:t>
            </a:r>
            <a:r>
              <a:rPr kumimoji="0" lang="zh-CN" altLang="en-US" sz="2400" b="1" i="0" u="none" strike="noStrike" kern="1200" cap="none" spc="8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宋体" panose="02010600030101010101" pitchFamily="2" charset="-122"/>
              </a:rPr>
              <a:t>义</a:t>
            </a:r>
            <a:endParaRPr kumimoji="0" lang="en-US" altLang="zh-CN" sz="2400" b="1" i="0" u="none" strike="noStrike" kern="1200" cap="none" spc="8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宋体" panose="02010600030101010101" pitchFamily="2" charset="-122"/>
            </a:endParaRPr>
          </a:p>
          <a:p>
            <a:pPr marL="12700" marR="0" lvl="0" algn="l" defTabSz="914400" rtl="0" eaLnBrk="1" fontAlgn="base" latinLnBrk="0" hangingPunct="1">
              <a:lnSpc>
                <a:spcPct val="100000"/>
              </a:lnSpc>
              <a:spcBef>
                <a:spcPts val="1015"/>
              </a:spcBef>
              <a:spcAft>
                <a:spcPct val="0"/>
              </a:spcAft>
              <a:buClrTx/>
              <a:buSzTx/>
              <a:defRPr/>
            </a:pPr>
            <a:r>
              <a:rPr lang="en-US" altLang="zh-CN" sz="2400" spc="80" dirty="0">
                <a:solidFill>
                  <a:srgbClr val="000000"/>
                </a:solidFill>
                <a:latin typeface="楷体" panose="02010609060101010101" pitchFamily="49" charset="-122"/>
                <a:ea typeface="楷体" panose="02010609060101010101" pitchFamily="49" charset="-122"/>
                <a:cs typeface="宋体" panose="02010600030101010101" pitchFamily="2" charset="-122"/>
              </a:rPr>
              <a:t>        </a:t>
            </a:r>
            <a:r>
              <a:rPr lang="zh-CN" altLang="en-US" sz="2400" spc="80" dirty="0">
                <a:solidFill>
                  <a:srgbClr val="FF0000"/>
                </a:solidFill>
                <a:latin typeface="楷体" panose="02010609060101010101" pitchFamily="49" charset="-122"/>
                <a:ea typeface="楷体" panose="02010609060101010101" pitchFamily="49" charset="-122"/>
                <a:cs typeface="宋体" panose="02010600030101010101" pitchFamily="2" charset="-122"/>
              </a:rPr>
              <a:t>除计算器外的电子设备不允许使用</a:t>
            </a:r>
          </a:p>
          <a:p>
            <a:pPr marL="12700" marR="0" lvl="0" algn="l" defTabSz="914400" rtl="0" eaLnBrk="1" fontAlgn="base" latinLnBrk="0" hangingPunct="1">
              <a:lnSpc>
                <a:spcPct val="100000"/>
              </a:lnSpc>
              <a:spcBef>
                <a:spcPts val="1015"/>
              </a:spcBef>
              <a:spcAft>
                <a:spcPct val="0"/>
              </a:spcAft>
              <a:buClrTx/>
              <a:buSzTx/>
              <a:defRPr/>
            </a:pPr>
            <a:r>
              <a:rPr kumimoji="0" lang="zh-CN" altLang="en-US" sz="28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宋体" panose="02010600030101010101" pitchFamily="2" charset="-122"/>
              </a:rPr>
              <a:t>【考试存在计算题，建议大家携带计算器】</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112" cy="1113"/>
            </a:xfrm>
            <a:prstGeom prst="rect">
              <a:avLst/>
            </a:prstGeom>
            <a:noFill/>
            <a:ln w="9525">
              <a:noFill/>
              <a:miter lim="800000"/>
            </a:ln>
            <a:effectLst/>
          </p:spPr>
          <p:txBody>
            <a:bodyPr wrap="none">
              <a:spAutoFit/>
            </a:bodyPr>
            <a:lstStyle/>
            <a:p>
              <a:r>
                <a:rPr lang="zh-CN" altLang="en-US" sz="4000">
                  <a:ea typeface="黑体" panose="02010609060101010101" pitchFamily="49" charset="-122"/>
                </a:rPr>
                <a:t>期末开卷考试</a:t>
              </a:r>
            </a:p>
          </p:txBody>
        </p:sp>
        <p:pic>
          <p:nvPicPr>
            <p:cNvPr id="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467142" y="981075"/>
            <a:ext cx="7704623" cy="2631490"/>
          </a:xfrm>
          <a:prstGeom prst="rect">
            <a:avLst/>
          </a:prstGeom>
          <a:noFill/>
        </p:spPr>
        <p:txBody>
          <a:bodyPr wrap="square" rtlCol="0" anchor="t">
            <a:spAutoFit/>
          </a:bodyPr>
          <a:lstStyle/>
          <a:p>
            <a:pPr marL="342900" lvl="2" indent="-342900" algn="l">
              <a:lnSpc>
                <a:spcPct val="150000"/>
              </a:lnSpc>
              <a:buClrTx/>
              <a:buSzTx/>
              <a:buFont typeface="Wingdings" panose="05000000000000000000" pitchFamily="2" charset="2"/>
              <a:buChar char="n"/>
            </a:pPr>
            <a:r>
              <a:rPr lang="zh-CN" altLang="en-US" sz="2000" dirty="0">
                <a:solidFill>
                  <a:srgbClr val="C00000"/>
                </a:solidFill>
                <a:latin typeface="楷体" panose="02010609060101010101" pitchFamily="49" charset="-122"/>
                <a:ea typeface="楷体" panose="02010609060101010101" pitchFamily="49" charset="-122"/>
                <a:cs typeface="楷体" panose="02010609060101010101" pitchFamily="49" charset="-122"/>
              </a:rPr>
              <a:t>直方图处理</a:t>
            </a:r>
          </a:p>
          <a:p>
            <a:pPr marL="812800" lvl="1" indent="-342900" fontAlgn="auto">
              <a:spcBef>
                <a:spcPts val="280"/>
              </a:spcBef>
              <a:spcAft>
                <a:spcPts val="0"/>
              </a:spcAft>
              <a:buClr>
                <a:srgbClr val="FF0000"/>
              </a:buClr>
              <a:buSzPct val="83000"/>
              <a:buFont typeface="Wingdings" panose="05000000000000000000" charset="0"/>
              <a:buChar char="Ø"/>
              <a:tabLst>
                <a:tab pos="755650" algn="l"/>
              </a:tabLst>
            </a:pPr>
            <a:r>
              <a:rPr sz="200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直方图均</a:t>
            </a:r>
            <a:r>
              <a:rPr sz="2000" spc="-16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衡</a:t>
            </a:r>
            <a:r>
              <a:rPr lang="zh-CN" sz="2000" spc="-16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的计算</a:t>
            </a:r>
          </a:p>
          <a:p>
            <a:pPr marL="812800" lvl="1" indent="-342900" fontAlgn="auto">
              <a:spcBef>
                <a:spcPts val="280"/>
              </a:spcBef>
              <a:spcAft>
                <a:spcPts val="0"/>
              </a:spcAft>
              <a:buClr>
                <a:srgbClr val="FF0000"/>
              </a:buClr>
              <a:buSzPct val="83000"/>
              <a:buFont typeface="Wingdings" panose="05000000000000000000" charset="0"/>
              <a:buChar char="Ø"/>
              <a:tabLst>
                <a:tab pos="755650" algn="l"/>
              </a:tabLst>
            </a:pPr>
            <a:endParaRPr lang="zh-CN" sz="2000" spc="-16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endParaRPr>
          </a:p>
          <a:p>
            <a:pPr marL="812800" lvl="1" indent="-342900" fontAlgn="auto">
              <a:spcBef>
                <a:spcPts val="280"/>
              </a:spcBef>
              <a:spcAft>
                <a:spcPts val="0"/>
              </a:spcAft>
              <a:buClr>
                <a:srgbClr val="FF0000"/>
              </a:buClr>
              <a:buSzPct val="83000"/>
              <a:buFont typeface="Wingdings" panose="05000000000000000000" charset="0"/>
              <a:buChar char="Ø"/>
              <a:tabLst>
                <a:tab pos="755650" algn="l"/>
              </a:tabLst>
            </a:pPr>
            <a:endParaRPr lang="zh-CN" sz="2000" spc="-16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endParaRPr>
          </a:p>
          <a:p>
            <a:pPr marL="469900" lvl="1" indent="0" fontAlgn="auto">
              <a:spcBef>
                <a:spcPts val="280"/>
              </a:spcBef>
              <a:spcAft>
                <a:spcPts val="0"/>
              </a:spcAft>
              <a:buClr>
                <a:srgbClr val="FF0000"/>
              </a:buClr>
              <a:buSzPct val="83000"/>
              <a:buFont typeface="Wingdings" panose="05000000000000000000" charset="0"/>
              <a:buNone/>
              <a:tabLst>
                <a:tab pos="755650" algn="l"/>
              </a:tabLst>
            </a:pPr>
            <a:endPar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469900" lvl="1" indent="0" fontAlgn="auto">
              <a:spcBef>
                <a:spcPts val="280"/>
              </a:spcBef>
              <a:spcAft>
                <a:spcPts val="0"/>
              </a:spcAft>
              <a:buClr>
                <a:srgbClr val="FF0000"/>
              </a:buClr>
              <a:buSzPct val="83000"/>
              <a:buFont typeface="Wingdings" panose="05000000000000000000" charset="0"/>
              <a:buNone/>
              <a:tabLst>
                <a:tab pos="755650" algn="l"/>
              </a:tabLst>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例：</a:t>
            </a:r>
            <a:endPar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469900" lvl="1" indent="0" fontAlgn="auto">
              <a:spcBef>
                <a:spcPts val="280"/>
              </a:spcBef>
              <a:spcAft>
                <a:spcPts val="0"/>
              </a:spcAft>
              <a:buClr>
                <a:srgbClr val="FF0000"/>
              </a:buClr>
              <a:buSzPct val="83000"/>
              <a:buFont typeface="Wingdings" panose="05000000000000000000" charset="0"/>
              <a:buNone/>
              <a:tabLst>
                <a:tab pos="755650" algn="l"/>
              </a:tabLst>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pic>
        <p:nvPicPr>
          <p:cNvPr id="5" name="图片 4"/>
          <p:cNvPicPr>
            <a:picLocks noChangeAspect="1"/>
          </p:cNvPicPr>
          <p:nvPr/>
        </p:nvPicPr>
        <p:blipFill>
          <a:blip r:embed="rId4"/>
          <a:stretch>
            <a:fillRect/>
          </a:stretch>
        </p:blipFill>
        <p:spPr>
          <a:xfrm>
            <a:off x="791845" y="1772920"/>
            <a:ext cx="7648575" cy="866775"/>
          </a:xfrm>
          <a:prstGeom prst="rect">
            <a:avLst/>
          </a:prstGeom>
        </p:spPr>
      </p:pic>
      <p:pic>
        <p:nvPicPr>
          <p:cNvPr id="7" name="图片 6">
            <a:extLst>
              <a:ext uri="{FF2B5EF4-FFF2-40B4-BE49-F238E27FC236}">
                <a16:creationId xmlns:a16="http://schemas.microsoft.com/office/drawing/2014/main" id="{7DB0FF1E-A38A-9F40-9A3F-ECCDF93453AB}"/>
              </a:ext>
            </a:extLst>
          </p:cNvPr>
          <p:cNvPicPr>
            <a:picLocks noChangeAspect="1"/>
          </p:cNvPicPr>
          <p:nvPr/>
        </p:nvPicPr>
        <p:blipFill>
          <a:blip r:embed="rId5"/>
          <a:stretch>
            <a:fillRect/>
          </a:stretch>
        </p:blipFill>
        <p:spPr>
          <a:xfrm>
            <a:off x="1385364" y="2899292"/>
            <a:ext cx="7349515" cy="3770068"/>
          </a:xfrm>
          <a:prstGeom prst="rect">
            <a:avLst/>
          </a:prstGeom>
        </p:spPr>
      </p:pic>
    </p:spTree>
    <p:extLst>
      <p:ext uri="{BB962C8B-B14F-4D97-AF65-F5344CB8AC3E}">
        <p14:creationId xmlns:p14="http://schemas.microsoft.com/office/powerpoint/2010/main" val="3628878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7" name="图片 6">
            <a:extLst>
              <a:ext uri="{FF2B5EF4-FFF2-40B4-BE49-F238E27FC236}">
                <a16:creationId xmlns:a16="http://schemas.microsoft.com/office/drawing/2014/main" id="{7DB0FF1E-A38A-9F40-9A3F-ECCDF93453AB}"/>
              </a:ext>
            </a:extLst>
          </p:cNvPr>
          <p:cNvPicPr>
            <a:picLocks noChangeAspect="1"/>
          </p:cNvPicPr>
          <p:nvPr/>
        </p:nvPicPr>
        <p:blipFill rotWithShape="1">
          <a:blip r:embed="rId4"/>
          <a:srcRect b="68485"/>
          <a:stretch/>
        </p:blipFill>
        <p:spPr>
          <a:xfrm>
            <a:off x="728942" y="1232756"/>
            <a:ext cx="7349515" cy="1188132"/>
          </a:xfrm>
          <a:prstGeom prst="rect">
            <a:avLst/>
          </a:prstGeom>
        </p:spPr>
      </p:pic>
      <p:pic>
        <p:nvPicPr>
          <p:cNvPr id="3" name="图片 2">
            <a:extLst>
              <a:ext uri="{FF2B5EF4-FFF2-40B4-BE49-F238E27FC236}">
                <a16:creationId xmlns:a16="http://schemas.microsoft.com/office/drawing/2014/main" id="{40A1C695-C15C-AA44-9467-4D1120A04E60}"/>
              </a:ext>
            </a:extLst>
          </p:cNvPr>
          <p:cNvPicPr>
            <a:picLocks noChangeAspect="1"/>
          </p:cNvPicPr>
          <p:nvPr/>
        </p:nvPicPr>
        <p:blipFill rotWithShape="1">
          <a:blip r:embed="rId5"/>
          <a:srcRect r="49926" b="56322"/>
          <a:stretch/>
        </p:blipFill>
        <p:spPr>
          <a:xfrm>
            <a:off x="1106170" y="2316558"/>
            <a:ext cx="3465830" cy="2978815"/>
          </a:xfrm>
          <a:prstGeom prst="rect">
            <a:avLst/>
          </a:prstGeom>
        </p:spPr>
      </p:pic>
      <p:pic>
        <p:nvPicPr>
          <p:cNvPr id="6" name="图片 5">
            <a:extLst>
              <a:ext uri="{FF2B5EF4-FFF2-40B4-BE49-F238E27FC236}">
                <a16:creationId xmlns:a16="http://schemas.microsoft.com/office/drawing/2014/main" id="{EBB08760-0FF2-D745-A05F-B68F17362BF9}"/>
              </a:ext>
            </a:extLst>
          </p:cNvPr>
          <p:cNvPicPr>
            <a:picLocks noChangeAspect="1"/>
          </p:cNvPicPr>
          <p:nvPr/>
        </p:nvPicPr>
        <p:blipFill rotWithShape="1">
          <a:blip r:embed="rId5"/>
          <a:srcRect t="86452"/>
          <a:stretch/>
        </p:blipFill>
        <p:spPr>
          <a:xfrm>
            <a:off x="1156957" y="5369396"/>
            <a:ext cx="6921500" cy="923963"/>
          </a:xfrm>
          <a:prstGeom prst="rect">
            <a:avLst/>
          </a:prstGeom>
        </p:spPr>
      </p:pic>
      <p:pic>
        <p:nvPicPr>
          <p:cNvPr id="8" name="图片 7">
            <a:extLst>
              <a:ext uri="{FF2B5EF4-FFF2-40B4-BE49-F238E27FC236}">
                <a16:creationId xmlns:a16="http://schemas.microsoft.com/office/drawing/2014/main" id="{2DD75632-E4A6-BB49-9201-275B157AF7BC}"/>
              </a:ext>
            </a:extLst>
          </p:cNvPr>
          <p:cNvPicPr>
            <a:picLocks noChangeAspect="1"/>
          </p:cNvPicPr>
          <p:nvPr/>
        </p:nvPicPr>
        <p:blipFill rotWithShape="1">
          <a:blip r:embed="rId5"/>
          <a:srcRect t="43137" r="50000" b="12099"/>
          <a:stretch/>
        </p:blipFill>
        <p:spPr>
          <a:xfrm>
            <a:off x="4572000" y="2279546"/>
            <a:ext cx="3460750" cy="3052838"/>
          </a:xfrm>
          <a:prstGeom prst="rect">
            <a:avLst/>
          </a:prstGeom>
        </p:spPr>
      </p:pic>
    </p:spTree>
    <p:extLst>
      <p:ext uri="{BB962C8B-B14F-4D97-AF65-F5344CB8AC3E}">
        <p14:creationId xmlns:p14="http://schemas.microsoft.com/office/powerpoint/2010/main" val="388634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467142" y="1196340"/>
            <a:ext cx="7704623" cy="2922905"/>
          </a:xfrm>
          <a:prstGeom prst="rect">
            <a:avLst/>
          </a:prstGeom>
          <a:noFill/>
        </p:spPr>
        <p:txBody>
          <a:bodyPr wrap="square" rtlCol="0" anchor="t">
            <a:spAutoFit/>
          </a:bodyPr>
          <a:lstStyle/>
          <a:p>
            <a:pPr marL="342900" lvl="2" indent="-342900" algn="l">
              <a:lnSpc>
                <a:spcPct val="150000"/>
              </a:lnSpc>
              <a:buClrTx/>
              <a:buSzTx/>
              <a:buFont typeface="Wingdings" panose="05000000000000000000" pitchFamily="2" charset="2"/>
              <a:buChar char="n"/>
            </a:pPr>
            <a:r>
              <a:rPr lang="zh-CN" altLang="en-US" sz="2000" dirty="0">
                <a:solidFill>
                  <a:srgbClr val="C00000"/>
                </a:solidFill>
                <a:latin typeface="楷体" panose="02010609060101010101" pitchFamily="49" charset="-122"/>
                <a:ea typeface="楷体" panose="02010609060101010101" pitchFamily="49" charset="-122"/>
                <a:cs typeface="楷体" panose="02010609060101010101" pitchFamily="49" charset="-122"/>
              </a:rPr>
              <a:t>直方图处理</a:t>
            </a:r>
          </a:p>
          <a:p>
            <a:pPr marL="812800" lvl="1" indent="-342900" fontAlgn="auto">
              <a:spcBef>
                <a:spcPts val="280"/>
              </a:spcBef>
              <a:spcAft>
                <a:spcPts val="0"/>
              </a:spcAft>
              <a:buClr>
                <a:srgbClr val="FF0000"/>
              </a:buClr>
              <a:buSzPct val="83000"/>
              <a:buFont typeface="Wingdings" panose="05000000000000000000" charset="0"/>
              <a:buChar char="Ø"/>
              <a:tabLst>
                <a:tab pos="755650" algn="l"/>
              </a:tabLst>
            </a:pPr>
            <a:r>
              <a:rPr sz="200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直方图均</a:t>
            </a:r>
            <a:r>
              <a:rPr sz="2000" spc="-16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衡</a:t>
            </a:r>
            <a:r>
              <a:rPr lang="zh-CN" sz="2000" spc="-16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的计算</a:t>
            </a:r>
            <a:endParaRPr sz="200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endParaRPr>
          </a:p>
          <a:p>
            <a:pPr marL="812800" lvl="1" indent="-342900" fontAlgn="auto">
              <a:spcBef>
                <a:spcPts val="280"/>
              </a:spcBef>
              <a:spcAft>
                <a:spcPts val="0"/>
              </a:spcAft>
              <a:buClr>
                <a:srgbClr val="FF0000"/>
              </a:buClr>
              <a:buSzPct val="83000"/>
              <a:buFont typeface="Wingdings" panose="05000000000000000000" charset="0"/>
              <a:buChar char="Ø"/>
              <a:tabLst>
                <a:tab pos="755650" algn="l"/>
              </a:tabLst>
            </a:pPr>
            <a:r>
              <a:rPr lang="zh-CN" sz="200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直方图匹配（规定化）</a:t>
            </a:r>
          </a:p>
          <a:p>
            <a:pPr marL="812800" lvl="1" indent="-342900" fontAlgn="auto">
              <a:spcBef>
                <a:spcPts val="280"/>
              </a:spcBef>
              <a:spcAft>
                <a:spcPts val="0"/>
              </a:spcAft>
              <a:buClr>
                <a:srgbClr val="FF0000"/>
              </a:buClr>
              <a:buSzPct val="83000"/>
              <a:buFont typeface="Wingdings" panose="05000000000000000000" charset="0"/>
              <a:buChar char="Ø"/>
              <a:tabLst>
                <a:tab pos="755650" algn="l"/>
              </a:tabLst>
            </a:pPr>
            <a:r>
              <a:rPr lang="zh-CN" sz="2000"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局部直方图处理</a:t>
            </a:r>
          </a:p>
          <a:p>
            <a:pPr marL="812800" lvl="1" indent="-342900" fontAlgn="auto">
              <a:spcBef>
                <a:spcPts val="280"/>
              </a:spcBef>
              <a:spcAft>
                <a:spcPts val="0"/>
              </a:spcAft>
              <a:buClr>
                <a:srgbClr val="FF0000"/>
              </a:buClr>
              <a:buSzPct val="83000"/>
              <a:buFont typeface="Wingdings" panose="05000000000000000000" charset="0"/>
              <a:buChar char="Ø"/>
              <a:tabLst>
                <a:tab pos="755650" algn="l"/>
              </a:tabLst>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在图像增强中使用直方图统计</a:t>
            </a:r>
          </a:p>
          <a:p>
            <a:pPr marL="812800" lvl="1" indent="-342900" fontAlgn="auto">
              <a:spcBef>
                <a:spcPts val="280"/>
              </a:spcBef>
              <a:spcAft>
                <a:spcPts val="0"/>
              </a:spcAft>
              <a:buClr>
                <a:srgbClr val="FF0000"/>
              </a:buClr>
              <a:buSzPct val="83000"/>
              <a:buFont typeface="Wingdings" panose="05000000000000000000" charset="0"/>
              <a:buChar char="Ø"/>
              <a:tabLst>
                <a:tab pos="755650" algn="l"/>
              </a:tabLst>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469900" lvl="1" indent="0" fontAlgn="auto">
              <a:spcBef>
                <a:spcPts val="280"/>
              </a:spcBef>
              <a:spcAft>
                <a:spcPts val="0"/>
              </a:spcAft>
              <a:buClr>
                <a:srgbClr val="FF0000"/>
              </a:buClr>
              <a:buSzPct val="83000"/>
              <a:buFont typeface="Wingdings" panose="05000000000000000000" charset="0"/>
              <a:buNone/>
              <a:tabLst>
                <a:tab pos="755650" algn="l"/>
              </a:tabLst>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例：考虑下面大小为</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5*5</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的</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2</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比特图像，像素由</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2</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比特表示，因此</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L=4</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且灰度级在</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[0,3]</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范围内。总像素是</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25</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，因此直方图分量为：</a:t>
            </a:r>
          </a:p>
        </p:txBody>
      </p:sp>
      <p:pic>
        <p:nvPicPr>
          <p:cNvPr id="5" name="图片 4"/>
          <p:cNvPicPr>
            <a:picLocks noChangeAspect="1"/>
          </p:cNvPicPr>
          <p:nvPr/>
        </p:nvPicPr>
        <p:blipFill>
          <a:blip r:embed="rId4"/>
          <a:stretch>
            <a:fillRect/>
          </a:stretch>
        </p:blipFill>
        <p:spPr>
          <a:xfrm>
            <a:off x="1259840" y="4076700"/>
            <a:ext cx="1704975" cy="1485900"/>
          </a:xfrm>
          <a:prstGeom prst="rect">
            <a:avLst/>
          </a:prstGeom>
        </p:spPr>
      </p:pic>
      <p:pic>
        <p:nvPicPr>
          <p:cNvPr id="6" name="图片 5"/>
          <p:cNvPicPr>
            <a:picLocks noChangeAspect="1"/>
          </p:cNvPicPr>
          <p:nvPr/>
        </p:nvPicPr>
        <p:blipFill>
          <a:blip r:embed="rId5"/>
          <a:stretch>
            <a:fillRect/>
          </a:stretch>
        </p:blipFill>
        <p:spPr>
          <a:xfrm>
            <a:off x="3491865" y="4206240"/>
            <a:ext cx="3876675" cy="1209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467142" y="1196340"/>
            <a:ext cx="7704623" cy="4246245"/>
          </a:xfrm>
          <a:prstGeom prst="rect">
            <a:avLst/>
          </a:prstGeom>
          <a:noFill/>
        </p:spPr>
        <p:txBody>
          <a:bodyPr wrap="square" rtlCol="0" anchor="t">
            <a:spAutoFit/>
          </a:bodyPr>
          <a:lstStyle/>
          <a:p>
            <a:pPr marL="342900" indent="-342900" algn="l">
              <a:lnSpc>
                <a:spcPct val="150000"/>
              </a:lnSpc>
              <a:buClrTx/>
              <a:buSzTx/>
              <a:buFont typeface="Wingdings" panose="05000000000000000000" pitchFamily="2" charset="2"/>
              <a:buChar char="n"/>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空间滤波基础</a:t>
            </a:r>
          </a:p>
          <a:p>
            <a:pPr marL="800100" lvl="2" indent="-342900" algn="l">
              <a:lnSpc>
                <a:spcPct val="150000"/>
              </a:lnSpc>
              <a:buClrTx/>
              <a:buSzTx/>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空间相关与卷积</a:t>
            </a:r>
          </a:p>
          <a:p>
            <a:pPr marL="1257300" lvl="3" indent="-342900" algn="l">
              <a:lnSpc>
                <a:spcPct val="150000"/>
              </a:lnSpc>
              <a:buClrTx/>
              <a:buSzTx/>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相关是滤波器模板移过图像并计算每个位置乘积之和的处理。</a:t>
            </a:r>
          </a:p>
          <a:p>
            <a:pPr marL="1257300" lvl="3" indent="-342900" algn="l">
              <a:lnSpc>
                <a:spcPct val="150000"/>
              </a:lnSpc>
              <a:buClrTx/>
              <a:buSzTx/>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卷积机理相似，但滤波器首先要旋转</a:t>
            </a: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180</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a:t>
            </a:r>
          </a:p>
          <a:p>
            <a:pPr marL="1257300" lvl="3" indent="-342900" algn="l">
              <a:lnSpc>
                <a:spcPct val="150000"/>
              </a:lnSpc>
              <a:buClrTx/>
              <a:buSzTx/>
              <a:buFont typeface="Wingdings" panose="05000000000000000000" charset="0"/>
              <a:buChar char="Ø"/>
            </a:pPr>
            <a:r>
              <a:rPr lang="zh-CN" altLang="en-US" sz="2000" spc="-5" dirty="0">
                <a:solidFill>
                  <a:prstClr val="black"/>
                </a:solidFill>
                <a:latin typeface="楷体" panose="02010609060101010101" pitchFamily="49" charset="-122"/>
                <a:ea typeface="楷体" panose="02010609060101010101" pitchFamily="49" charset="-122"/>
                <a:cs typeface="宋体" panose="02010600030101010101" pitchFamily="2" charset="-122"/>
                <a:sym typeface="+mn-ea"/>
              </a:rPr>
              <a:t>空间域、频率域卷积与乘积的关系</a:t>
            </a:r>
            <a:endParaRPr lang="zh-CN" altLang="en-US" sz="2000" spc="-5" dirty="0">
              <a:solidFill>
                <a:prstClr val="black"/>
              </a:solidFill>
              <a:latin typeface="楷体" panose="02010609060101010101" pitchFamily="49" charset="-122"/>
              <a:ea typeface="楷体" panose="02010609060101010101" pitchFamily="49" charset="-122"/>
              <a:cs typeface="宋体" panose="02010600030101010101" pitchFamily="2" charset="-122"/>
            </a:endParaRPr>
          </a:p>
          <a:p>
            <a:pPr marL="1257300" lvl="3" indent="-342900" algn="l">
              <a:lnSpc>
                <a:spcPct val="150000"/>
              </a:lnSpc>
              <a:buClrTx/>
              <a:buSzTx/>
              <a:buFont typeface="Wingdings" panose="05000000000000000000" charset="0"/>
              <a:buChar char="Ø"/>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342900" lvl="2" indent="-342900" algn="l">
              <a:lnSpc>
                <a:spcPct val="150000"/>
              </a:lnSpc>
              <a:buClrTx/>
              <a:buSzTx/>
              <a:buFont typeface="Wingdings" panose="05000000000000000000" pitchFamily="2" charset="2"/>
              <a:buChar char="n"/>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342900" lvl="2" indent="-342900" algn="l">
              <a:lnSpc>
                <a:spcPct val="150000"/>
              </a:lnSpc>
              <a:buClrTx/>
              <a:buSzTx/>
              <a:buFont typeface="Wingdings" panose="05000000000000000000" pitchFamily="2" charset="2"/>
              <a:buChar char="n"/>
            </a:pPr>
            <a:endPar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pic>
        <p:nvPicPr>
          <p:cNvPr id="6" name="图片 5"/>
          <p:cNvPicPr>
            <a:picLocks noChangeAspect="1"/>
          </p:cNvPicPr>
          <p:nvPr/>
        </p:nvPicPr>
        <p:blipFill>
          <a:blip r:embed="rId4"/>
          <a:stretch>
            <a:fillRect/>
          </a:stretch>
        </p:blipFill>
        <p:spPr>
          <a:xfrm>
            <a:off x="1979930" y="4076700"/>
            <a:ext cx="4808220" cy="8312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467142" y="1196340"/>
            <a:ext cx="7704623" cy="4707890"/>
          </a:xfrm>
          <a:prstGeom prst="rect">
            <a:avLst/>
          </a:prstGeom>
          <a:noFill/>
        </p:spPr>
        <p:txBody>
          <a:bodyPr wrap="square" rtlCol="0" anchor="t">
            <a:spAutoFit/>
          </a:bodyPr>
          <a:lstStyle/>
          <a:p>
            <a:pPr marL="342900" lvl="2" indent="-342900" algn="l">
              <a:lnSpc>
                <a:spcPct val="150000"/>
              </a:lnSpc>
              <a:buClrTx/>
              <a:buSzTx/>
              <a:buFont typeface="Wingdings" panose="05000000000000000000" pitchFamily="2" charset="2"/>
              <a:buChar char="n"/>
            </a:pPr>
            <a:r>
              <a:rPr lang="zh-CN" altLang="en-US" sz="2000" dirty="0">
                <a:solidFill>
                  <a:srgbClr val="A50021"/>
                </a:solidFill>
                <a:latin typeface="楷体" panose="02010609060101010101" pitchFamily="49" charset="-122"/>
                <a:ea typeface="楷体" panose="02010609060101010101" pitchFamily="49" charset="-122"/>
                <a:cs typeface="楷体" panose="02010609060101010101" pitchFamily="49" charset="-122"/>
              </a:rPr>
              <a:t>平滑空间滤波器</a:t>
            </a:r>
          </a:p>
          <a:p>
            <a:pPr marL="800100" lvl="2" indent="-342900" algn="l">
              <a:lnSpc>
                <a:spcPct val="150000"/>
              </a:lnSpc>
              <a:buClrTx/>
              <a:buSzTx/>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平滑线性滤波器</a:t>
            </a:r>
          </a:p>
          <a:p>
            <a:pPr marL="457200" lvl="2" indent="0" algn="l">
              <a:lnSpc>
                <a:spcPct val="150000"/>
              </a:lnSpc>
              <a:buClrTx/>
              <a:buSzTx/>
              <a:buFont typeface="Wingdings" panose="05000000000000000000" charset="0"/>
              <a:buNone/>
            </a:pP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	</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平滑线性空间滤波器的输出（响应）是包含在滤波器模板邻域内的像素的简单平均值，又称均值滤波器。它使用滤波器模板确定的邻域内像素的平均灰度值代替图像中每个像素的值。</a:t>
            </a:r>
          </a:p>
          <a:p>
            <a:pPr marL="800100" lvl="2" indent="-342900" algn="l">
              <a:lnSpc>
                <a:spcPct val="150000"/>
              </a:lnSpc>
              <a:buClrTx/>
              <a:buSzTx/>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统计排序（非线性）滤波器</a:t>
            </a:r>
          </a:p>
          <a:p>
            <a:pPr marL="457200" lvl="2" indent="0" algn="l">
              <a:lnSpc>
                <a:spcPct val="150000"/>
              </a:lnSpc>
              <a:buClrTx/>
              <a:buSzTx/>
              <a:buFont typeface="Wingdings" panose="05000000000000000000" charset="0"/>
              <a:buNone/>
            </a:pP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	</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统计排序滤波器是一种非线性滤波器，其响应以滤波器包围的图像区域中所包含的像素的排序为基础，然后使用排序结果决定的值代替中心像素值。最著名的中值滤波器能有效处理脉冲（椒盐）噪声。</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3. </a:t>
              </a:r>
              <a:r>
                <a:rPr lang="zh-CN" altLang="en-US" sz="4000">
                  <a:ea typeface="黑体" panose="02010609060101010101" pitchFamily="49" charset="-122"/>
                </a:rPr>
                <a:t> 灰度变换与空间滤波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456982" y="1196340"/>
            <a:ext cx="7704623" cy="4246245"/>
          </a:xfrm>
          <a:prstGeom prst="rect">
            <a:avLst/>
          </a:prstGeom>
          <a:noFill/>
        </p:spPr>
        <p:txBody>
          <a:bodyPr wrap="square" rtlCol="0" anchor="t">
            <a:spAutoFit/>
          </a:bodyPr>
          <a:lstStyle/>
          <a:p>
            <a:pPr marL="342900" lvl="2" indent="-342900" algn="l">
              <a:lnSpc>
                <a:spcPct val="150000"/>
              </a:lnSpc>
              <a:buClrTx/>
              <a:buSzTx/>
              <a:buFont typeface="Wingdings" panose="05000000000000000000" pitchFamily="2" charset="2"/>
              <a:buChar char="n"/>
            </a:pPr>
            <a:r>
              <a:rPr lang="zh-CN" altLang="en-US" sz="2000" dirty="0">
                <a:solidFill>
                  <a:srgbClr val="A50021"/>
                </a:solidFill>
                <a:latin typeface="楷体" panose="02010609060101010101" pitchFamily="49" charset="-122"/>
                <a:ea typeface="楷体" panose="02010609060101010101" pitchFamily="49" charset="-122"/>
                <a:cs typeface="楷体" panose="02010609060101010101" pitchFamily="49" charset="-122"/>
              </a:rPr>
              <a:t>锐化空间滤波器</a:t>
            </a:r>
          </a:p>
          <a:p>
            <a:pPr marL="0" lvl="2" indent="0" algn="l">
              <a:lnSpc>
                <a:spcPct val="150000"/>
              </a:lnSpc>
              <a:buClrTx/>
              <a:buSzTx/>
              <a:buFont typeface="Wingdings" panose="05000000000000000000" pitchFamily="2" charset="2"/>
              <a:buNone/>
            </a:pPr>
            <a:r>
              <a:rPr lang="en-US" altLang="zh-CN" sz="2000" dirty="0">
                <a:solidFill>
                  <a:srgbClr val="A50021"/>
                </a:solidFill>
                <a:latin typeface="楷体" panose="02010609060101010101" pitchFamily="49" charset="-122"/>
                <a:ea typeface="楷体" panose="02010609060101010101" pitchFamily="49" charset="-122"/>
                <a:cs typeface="楷体" panose="02010609060101010101" pitchFamily="49" charset="-122"/>
              </a:rPr>
              <a:t>	</a:t>
            </a:r>
            <a:r>
              <a:rPr lang="zh-CN" altLang="en-US" sz="2000" dirty="0">
                <a:solidFill>
                  <a:srgbClr val="A50021"/>
                </a:solidFill>
                <a:latin typeface="楷体" panose="02010609060101010101" pitchFamily="49" charset="-122"/>
                <a:ea typeface="楷体" panose="02010609060101010101" pitchFamily="49" charset="-122"/>
                <a:cs typeface="楷体" panose="02010609060101010101" pitchFamily="49" charset="-122"/>
              </a:rPr>
              <a:t>一阶微分的基本定义：</a:t>
            </a:r>
          </a:p>
          <a:p>
            <a:pPr marL="0" lvl="2" indent="0" algn="l">
              <a:lnSpc>
                <a:spcPct val="150000"/>
              </a:lnSpc>
              <a:buClrTx/>
              <a:buSzTx/>
              <a:buFont typeface="Wingdings" panose="05000000000000000000" pitchFamily="2" charset="2"/>
              <a:buNone/>
            </a:pPr>
            <a:r>
              <a:rPr lang="en-US" altLang="zh-CN" sz="2000" dirty="0">
                <a:solidFill>
                  <a:srgbClr val="A50021"/>
                </a:solidFill>
                <a:latin typeface="楷体" panose="02010609060101010101" pitchFamily="49" charset="-122"/>
                <a:ea typeface="楷体" panose="02010609060101010101" pitchFamily="49" charset="-122"/>
                <a:cs typeface="楷体" panose="02010609060101010101" pitchFamily="49" charset="-122"/>
              </a:rPr>
              <a:t>	</a:t>
            </a:r>
            <a:r>
              <a:rPr lang="zh-CN" altLang="en-US" sz="2000" dirty="0">
                <a:solidFill>
                  <a:srgbClr val="A50021"/>
                </a:solidFill>
                <a:latin typeface="楷体" panose="02010609060101010101" pitchFamily="49" charset="-122"/>
                <a:ea typeface="楷体" panose="02010609060101010101" pitchFamily="49" charset="-122"/>
                <a:cs typeface="楷体" panose="02010609060101010101" pitchFamily="49" charset="-122"/>
              </a:rPr>
              <a:t>二阶微分的基本定义：</a:t>
            </a:r>
          </a:p>
          <a:p>
            <a:pPr marL="0" lvl="2" indent="0" algn="l">
              <a:lnSpc>
                <a:spcPct val="150000"/>
              </a:lnSpc>
              <a:buClrTx/>
              <a:buSzTx/>
              <a:buFont typeface="Wingdings" panose="05000000000000000000" pitchFamily="2" charset="2"/>
              <a:buNone/>
            </a:pPr>
            <a:endParaRPr lang="zh-CN" altLang="en-US" sz="2000" dirty="0">
              <a:solidFill>
                <a:srgbClr val="A50021"/>
              </a:solidFill>
              <a:latin typeface="楷体" panose="02010609060101010101" pitchFamily="49" charset="-122"/>
              <a:ea typeface="楷体" panose="02010609060101010101" pitchFamily="49" charset="-122"/>
              <a:cs typeface="楷体" panose="02010609060101010101" pitchFamily="49" charset="-122"/>
            </a:endParaRPr>
          </a:p>
          <a:p>
            <a:pPr marL="800100" lvl="2" indent="-342900" algn="l">
              <a:lnSpc>
                <a:spcPct val="150000"/>
              </a:lnSpc>
              <a:buClrTx/>
              <a:buSzTx/>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使用二阶微分进行图像锐化——Laplacian算子</a:t>
            </a:r>
          </a:p>
          <a:p>
            <a:pPr marL="800100" lvl="2" indent="-342900" algn="l">
              <a:lnSpc>
                <a:spcPct val="150000"/>
              </a:lnSpc>
              <a:buClrTx/>
              <a:buSzTx/>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使用一阶微分对图像锐化——梯度法</a:t>
            </a:r>
          </a:p>
          <a:p>
            <a:pPr marL="457200" lvl="2" indent="0" algn="l">
              <a:lnSpc>
                <a:spcPct val="150000"/>
              </a:lnSpc>
              <a:buClrTx/>
              <a:buSzTx/>
              <a:buFont typeface="Wingdings" panose="05000000000000000000" charset="0"/>
              <a:buNone/>
            </a:pP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	</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罗伯特交叉梯度算子</a:t>
            </a:r>
          </a:p>
          <a:p>
            <a:pPr marL="457200" lvl="2" indent="0" algn="l">
              <a:lnSpc>
                <a:spcPct val="150000"/>
              </a:lnSpc>
              <a:buClrTx/>
              <a:buSzTx/>
              <a:buFont typeface="Wingdings" panose="05000000000000000000" charset="0"/>
              <a:buNone/>
            </a:pP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	Sobel</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算子</a:t>
            </a:r>
          </a:p>
          <a:p>
            <a:pPr marL="457200" lvl="2" indent="0" algn="l">
              <a:lnSpc>
                <a:spcPct val="150000"/>
              </a:lnSpc>
              <a:buClrTx/>
              <a:buSzTx/>
              <a:buFont typeface="Wingdings" panose="05000000000000000000" charset="0"/>
              <a:buNone/>
            </a:pPr>
            <a:r>
              <a:rPr lang="en-US" altLang="zh-CN" sz="2000" dirty="0">
                <a:solidFill>
                  <a:schemeClr val="tx1"/>
                </a:solidFill>
                <a:latin typeface="楷体" panose="02010609060101010101" pitchFamily="49" charset="-122"/>
                <a:ea typeface="楷体" panose="02010609060101010101" pitchFamily="49" charset="-122"/>
                <a:cs typeface="楷体" panose="02010609060101010101" pitchFamily="49" charset="-122"/>
              </a:rPr>
              <a:t>	prewitt</a:t>
            </a:r>
            <a:r>
              <a:rPr lang="zh-CN" altLang="en-US" sz="2000" dirty="0">
                <a:solidFill>
                  <a:schemeClr val="tx1"/>
                </a:solidFill>
                <a:latin typeface="楷体" panose="02010609060101010101" pitchFamily="49" charset="-122"/>
                <a:ea typeface="楷体" panose="02010609060101010101" pitchFamily="49" charset="-122"/>
                <a:cs typeface="楷体" panose="02010609060101010101" pitchFamily="49" charset="-122"/>
              </a:rPr>
              <a:t>梯度算子</a:t>
            </a:r>
          </a:p>
        </p:txBody>
      </p:sp>
      <p:pic>
        <p:nvPicPr>
          <p:cNvPr id="3" name="图片 2"/>
          <p:cNvPicPr>
            <a:picLocks noChangeAspect="1"/>
          </p:cNvPicPr>
          <p:nvPr/>
        </p:nvPicPr>
        <p:blipFill>
          <a:blip r:embed="rId4"/>
          <a:stretch>
            <a:fillRect/>
          </a:stretch>
        </p:blipFill>
        <p:spPr>
          <a:xfrm>
            <a:off x="4032250" y="1448435"/>
            <a:ext cx="2647950" cy="628650"/>
          </a:xfrm>
          <a:prstGeom prst="rect">
            <a:avLst/>
          </a:prstGeom>
        </p:spPr>
      </p:pic>
      <p:pic>
        <p:nvPicPr>
          <p:cNvPr id="5" name="图片 4"/>
          <p:cNvPicPr>
            <a:picLocks noChangeAspect="1"/>
          </p:cNvPicPr>
          <p:nvPr/>
        </p:nvPicPr>
        <p:blipFill>
          <a:blip r:embed="rId5"/>
          <a:stretch>
            <a:fillRect/>
          </a:stretch>
        </p:blipFill>
        <p:spPr>
          <a:xfrm>
            <a:off x="4032250" y="2132330"/>
            <a:ext cx="3267075" cy="6381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object 4"/>
          <p:cNvSpPr txBox="1"/>
          <p:nvPr/>
        </p:nvSpPr>
        <p:spPr>
          <a:xfrm>
            <a:off x="431917" y="1160842"/>
            <a:ext cx="8280400" cy="3938899"/>
          </a:xfrm>
          <a:prstGeom prst="rect">
            <a:avLst/>
          </a:prstGeom>
        </p:spPr>
        <p:txBody>
          <a:bodyPr vert="horz" wrap="square" lIns="0" tIns="151765" rIns="0" bIns="0" rtlCol="0">
            <a:spAutoFit/>
          </a:bodyPr>
          <a:lstStyle/>
          <a:p>
            <a:pPr marL="355600" lvl="1" indent="-342900" algn="l" fontAlgn="auto">
              <a:spcBef>
                <a:spcPts val="1195"/>
              </a:spcBef>
              <a:spcAft>
                <a:spcPts val="0"/>
              </a:spcAft>
              <a:buClr>
                <a:srgbClr val="3333CC"/>
              </a:buClr>
              <a:buSzPct val="55000"/>
              <a:buFont typeface="Wingdings" panose="05000000000000000000"/>
              <a:buChar char=""/>
              <a:tabLst>
                <a:tab pos="354965" algn="l"/>
                <a:tab pos="355600" algn="l"/>
              </a:tabLst>
            </a:pP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例</a:t>
            </a:r>
            <a:r>
              <a:rPr lang="en-US"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1.</a:t>
            </a: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图像增强的主要目的是什么?包含的主要内容有哪些?</a:t>
            </a:r>
          </a:p>
          <a:p>
            <a:pPr marL="12700" lvl="1" indent="0" algn="l" fontAlgn="auto">
              <a:spcBef>
                <a:spcPts val="1195"/>
              </a:spcBef>
              <a:spcAft>
                <a:spcPts val="0"/>
              </a:spcAft>
              <a:buClr>
                <a:srgbClr val="3333CC"/>
              </a:buClr>
              <a:buSzPct val="55000"/>
              <a:buNone/>
              <a:tabLst>
                <a:tab pos="354965" algn="l"/>
                <a:tab pos="355600" algn="l"/>
              </a:tabLst>
            </a:pPr>
            <a:r>
              <a:rPr lang="en-US"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	</a:t>
            </a:r>
          </a:p>
          <a:p>
            <a:pPr marL="12700" lvl="1" indent="0" algn="l" fontAlgn="auto">
              <a:spcBef>
                <a:spcPts val="1195"/>
              </a:spcBef>
              <a:spcAft>
                <a:spcPts val="0"/>
              </a:spcAft>
              <a:buClr>
                <a:srgbClr val="3333CC"/>
              </a:buClr>
              <a:buSzPct val="55000"/>
              <a:buNone/>
              <a:tabLst>
                <a:tab pos="354965" algn="l"/>
                <a:tab pos="355600" algn="l"/>
              </a:tabLst>
            </a:pPr>
            <a:endParaRPr lang="en-US"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700" lvl="1" indent="0" algn="l" fontAlgn="auto">
              <a:spcBef>
                <a:spcPts val="1195"/>
              </a:spcBef>
              <a:spcAft>
                <a:spcPts val="0"/>
              </a:spcAft>
              <a:buClr>
                <a:srgbClr val="3333CC"/>
              </a:buClr>
              <a:buSzPct val="55000"/>
              <a:buNone/>
              <a:tabLst>
                <a:tab pos="354965" algn="l"/>
                <a:tab pos="355600" algn="l"/>
              </a:tabLst>
            </a:pPr>
            <a:endPar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355600" lvl="1" indent="-342900" algn="l" fontAlgn="auto">
              <a:spcBef>
                <a:spcPts val="1195"/>
              </a:spcBef>
              <a:spcAft>
                <a:spcPts val="0"/>
              </a:spcAft>
              <a:buClr>
                <a:srgbClr val="3333CC"/>
              </a:buClr>
              <a:buSzPct val="55000"/>
              <a:buFont typeface="Wingdings" panose="05000000000000000000"/>
              <a:buChar char=""/>
              <a:tabLst>
                <a:tab pos="354965" algn="l"/>
                <a:tab pos="355600" algn="l"/>
              </a:tabLst>
            </a:pP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例2.图像锐化处理有几种方法?</a:t>
            </a:r>
          </a:p>
          <a:p>
            <a:pPr marL="12700" lvl="1" indent="0" algn="l" fontAlgn="auto">
              <a:spcBef>
                <a:spcPts val="1195"/>
              </a:spcBef>
              <a:spcAft>
                <a:spcPts val="0"/>
              </a:spcAft>
              <a:buClr>
                <a:srgbClr val="3333CC"/>
              </a:buClr>
              <a:buSzPct val="55000"/>
              <a:buNone/>
              <a:tabLst>
                <a:tab pos="354965" algn="l"/>
                <a:tab pos="355600" algn="l"/>
              </a:tabLst>
            </a:pPr>
            <a:r>
              <a:rPr lang="en-US"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	</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8524" cy="1113"/>
            </a:xfrm>
            <a:prstGeom prst="rect">
              <a:avLst/>
            </a:prstGeom>
            <a:noFill/>
            <a:ln w="9525">
              <a:noFill/>
              <a:miter lim="800000"/>
            </a:ln>
            <a:effectLst/>
          </p:spPr>
          <p:txBody>
            <a:bodyPr wrap="none">
              <a:spAutoFit/>
            </a:bodyPr>
            <a:lstStyle/>
            <a:p>
              <a:pPr algn="l"/>
              <a:r>
                <a:rPr lang="en-US" altLang="zh-CN" sz="4000">
                  <a:sym typeface="+mn-ea"/>
                </a:rPr>
                <a:t>3. </a:t>
              </a:r>
              <a:r>
                <a:rPr lang="zh-CN" altLang="en-US" sz="4000">
                  <a:sym typeface="+mn-ea"/>
                </a:rPr>
                <a:t> 灰度变换与空间滤波</a:t>
              </a:r>
              <a:endParaRPr lang="zh-CN" altLang="en-US" sz="4000">
                <a:ea typeface="黑体" panose="02010609060101010101" pitchFamily="49" charset="-122"/>
              </a:endParaRP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6" name="object 4">
            <a:extLst>
              <a:ext uri="{FF2B5EF4-FFF2-40B4-BE49-F238E27FC236}">
                <a16:creationId xmlns:a16="http://schemas.microsoft.com/office/drawing/2014/main" id="{5594A7D8-75AF-8147-AEB0-AA17F9C535DD}"/>
              </a:ext>
            </a:extLst>
          </p:cNvPr>
          <p:cNvSpPr txBox="1"/>
          <p:nvPr/>
        </p:nvSpPr>
        <p:spPr>
          <a:xfrm>
            <a:off x="431683" y="2240868"/>
            <a:ext cx="8280400" cy="1445909"/>
          </a:xfrm>
          <a:prstGeom prst="rect">
            <a:avLst/>
          </a:prstGeom>
        </p:spPr>
        <p:txBody>
          <a:bodyPr vert="horz" wrap="square" lIns="0" tIns="151765" rIns="0" bIns="0" rtlCol="0">
            <a:spAutoFit/>
          </a:bodyPr>
          <a:lstStyle/>
          <a:p>
            <a:pPr marL="12700" lvl="1" indent="0" algn="l" fontAlgn="auto">
              <a:spcBef>
                <a:spcPts val="1195"/>
              </a:spcBef>
              <a:spcAft>
                <a:spcPts val="0"/>
              </a:spcAft>
              <a:buClr>
                <a:srgbClr val="3333CC"/>
              </a:buClr>
              <a:buSzPct val="55000"/>
              <a:buNone/>
              <a:tabLst>
                <a:tab pos="354965" algn="l"/>
                <a:tab pos="355600" algn="l"/>
              </a:tabLst>
            </a:pPr>
            <a:r>
              <a:rPr lang="en-US"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	</a:t>
            </a: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答：目的：提高图像质量和突出所需信息，有利于分析判断或作进一步的处理。内容：对比度变换、图像滤波、色彩变换、图像运算</a:t>
            </a:r>
          </a:p>
        </p:txBody>
      </p:sp>
      <p:sp>
        <p:nvSpPr>
          <p:cNvPr id="7" name="object 4">
            <a:extLst>
              <a:ext uri="{FF2B5EF4-FFF2-40B4-BE49-F238E27FC236}">
                <a16:creationId xmlns:a16="http://schemas.microsoft.com/office/drawing/2014/main" id="{995FB494-B634-734A-945D-B8E1BFF695A9}"/>
              </a:ext>
            </a:extLst>
          </p:cNvPr>
          <p:cNvSpPr txBox="1"/>
          <p:nvPr/>
        </p:nvSpPr>
        <p:spPr>
          <a:xfrm>
            <a:off x="575556" y="4592230"/>
            <a:ext cx="8280400" cy="1015021"/>
          </a:xfrm>
          <a:prstGeom prst="rect">
            <a:avLst/>
          </a:prstGeom>
        </p:spPr>
        <p:txBody>
          <a:bodyPr vert="horz" wrap="square" lIns="0" tIns="151765" rIns="0" bIns="0" rtlCol="0">
            <a:spAutoFit/>
          </a:bodyPr>
          <a:lstStyle/>
          <a:p>
            <a:pPr marL="12700" lvl="1" indent="0" algn="l" fontAlgn="auto">
              <a:spcBef>
                <a:spcPts val="1195"/>
              </a:spcBef>
              <a:spcAft>
                <a:spcPts val="0"/>
              </a:spcAft>
              <a:buClr>
                <a:srgbClr val="3333CC"/>
              </a:buClr>
              <a:buSzPct val="55000"/>
              <a:buNone/>
              <a:tabLst>
                <a:tab pos="354965" algn="l"/>
                <a:tab pos="355600" algn="l"/>
              </a:tabLst>
            </a:pPr>
            <a:r>
              <a:rPr lang="en-US"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	</a:t>
            </a:r>
            <a:r>
              <a:rPr lang="zh-CN" altLang="en-US"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答：</a:t>
            </a:r>
            <a:r>
              <a:rPr lang="en-US"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线性锐化滤波器、梯度法、罗伯特梯度、Prewitt 和 Soble 梯度、Laplacian 算子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object 3"/>
          <p:cNvSpPr txBox="1"/>
          <p:nvPr/>
        </p:nvSpPr>
        <p:spPr>
          <a:xfrm>
            <a:off x="467544" y="1371126"/>
            <a:ext cx="7738109" cy="4860925"/>
          </a:xfrm>
          <a:prstGeom prst="rect">
            <a:avLst/>
          </a:prstGeom>
        </p:spPr>
        <p:txBody>
          <a:bodyPr vert="horz" wrap="square" lIns="0" tIns="146685" rIns="0" bIns="0" rtlCol="0">
            <a:spAutoFit/>
          </a:bodyPr>
          <a:lstStyle/>
          <a:p>
            <a:pPr marL="469900" indent="-457200" fontAlgn="auto">
              <a:spcBef>
                <a:spcPts val="850"/>
              </a:spcBef>
              <a:spcAft>
                <a:spcPts val="0"/>
              </a:spcAft>
              <a:buClr>
                <a:srgbClr val="FF0000"/>
              </a:buClr>
              <a:buSzPct val="86000"/>
              <a:buFont typeface="Wingdings" panose="05000000000000000000" charset="0"/>
              <a:buChar char="Ø"/>
              <a:tabLst>
                <a:tab pos="298450" algn="l"/>
              </a:tabLst>
            </a:pPr>
            <a:r>
              <a:rPr lang="zh-CN" sz="2800" b="0" dirty="0">
                <a:solidFill>
                  <a:prstClr val="black"/>
                </a:solidFill>
                <a:latin typeface="宋体" panose="02010600030101010101" pitchFamily="2" charset="-122"/>
                <a:ea typeface="+mn-ea"/>
                <a:cs typeface="宋体" panose="02010600030101010101" pitchFamily="2" charset="-122"/>
              </a:rPr>
              <a:t>冲激及其取样特性</a:t>
            </a:r>
          </a:p>
          <a:p>
            <a:pPr marL="927100" lvl="1" indent="-457200" fontAlgn="auto">
              <a:spcBef>
                <a:spcPts val="850"/>
              </a:spcBef>
              <a:spcAft>
                <a:spcPts val="0"/>
              </a:spcAft>
              <a:buClr>
                <a:srgbClr val="FF0000"/>
              </a:buClr>
              <a:buSzPct val="86000"/>
              <a:buFont typeface="Wingdings" panose="05000000000000000000" charset="0"/>
              <a:buChar char="Ø"/>
              <a:tabLst>
                <a:tab pos="298450" algn="l"/>
              </a:tabLst>
            </a:pPr>
            <a:r>
              <a:rPr lang="zh-CN" sz="2800" b="0" dirty="0">
                <a:solidFill>
                  <a:prstClr val="black"/>
                </a:solidFill>
                <a:latin typeface="宋体" panose="02010600030101010101" pitchFamily="2" charset="-122"/>
                <a:ea typeface="+mn-ea"/>
                <a:cs typeface="宋体" panose="02010600030101010101" pitchFamily="2" charset="-122"/>
              </a:rPr>
              <a:t>线性系统和傅里叶变换研究的核心是冲激及其取样特性</a:t>
            </a:r>
          </a:p>
          <a:p>
            <a:pPr marL="469900" lvl="1" indent="-457200" algn="l" fontAlgn="auto">
              <a:spcBef>
                <a:spcPts val="850"/>
              </a:spcBef>
              <a:spcAft>
                <a:spcPts val="0"/>
              </a:spcAft>
              <a:buClr>
                <a:srgbClr val="FF0000"/>
              </a:buClr>
              <a:buSzPct val="86000"/>
              <a:buFont typeface="Wingdings" panose="05000000000000000000" charset="0"/>
              <a:buChar char="Ø"/>
              <a:tabLst>
                <a:tab pos="298450" algn="l"/>
              </a:tabLst>
            </a:pPr>
            <a:r>
              <a:rPr lang="zh-CN" sz="2800" b="0" dirty="0">
                <a:solidFill>
                  <a:prstClr val="black"/>
                </a:solidFill>
                <a:latin typeface="宋体" panose="02010600030101010101" pitchFamily="2" charset="-122"/>
                <a:ea typeface="+mn-ea"/>
                <a:cs typeface="宋体" panose="02010600030101010101" pitchFamily="2" charset="-122"/>
              </a:rPr>
              <a:t>连续变量函数的傅里叶变换</a:t>
            </a:r>
          </a:p>
          <a:p>
            <a:pPr marL="12700" lvl="1" indent="0" algn="l" fontAlgn="auto">
              <a:spcBef>
                <a:spcPts val="850"/>
              </a:spcBef>
              <a:spcAft>
                <a:spcPts val="0"/>
              </a:spcAft>
              <a:buClr>
                <a:srgbClr val="FF0000"/>
              </a:buClr>
              <a:buSzPct val="86000"/>
              <a:buFont typeface="Wingdings" panose="05000000000000000000" charset="0"/>
              <a:buNone/>
              <a:tabLst>
                <a:tab pos="298450" algn="l"/>
              </a:tabLst>
            </a:pPr>
            <a:r>
              <a:rPr lang="zh-CN" sz="2400" b="0" dirty="0">
                <a:solidFill>
                  <a:prstClr val="black"/>
                </a:solidFill>
                <a:latin typeface="宋体" panose="02010600030101010101" pitchFamily="2" charset="-122"/>
                <a:ea typeface="+mn-ea"/>
                <a:cs typeface="宋体" panose="02010600030101010101" pitchFamily="2" charset="-122"/>
              </a:rPr>
              <a:t>例：冲激和冲激串的傅里叶变换</a:t>
            </a:r>
          </a:p>
          <a:p>
            <a:pPr marL="12700" lvl="1" indent="0" algn="l" fontAlgn="auto">
              <a:spcBef>
                <a:spcPts val="850"/>
              </a:spcBef>
              <a:spcAft>
                <a:spcPts val="0"/>
              </a:spcAft>
              <a:buClr>
                <a:srgbClr val="FF0000"/>
              </a:buClr>
              <a:buSzPct val="86000"/>
              <a:buFont typeface="Wingdings" panose="05000000000000000000" charset="0"/>
              <a:buNone/>
              <a:tabLst>
                <a:tab pos="298450" algn="l"/>
              </a:tabLst>
            </a:pPr>
            <a:endParaRPr lang="zh-CN" sz="2400" b="0" dirty="0">
              <a:solidFill>
                <a:prstClr val="black"/>
              </a:solidFill>
              <a:latin typeface="宋体" panose="02010600030101010101" pitchFamily="2" charset="-122"/>
              <a:ea typeface="+mn-ea"/>
              <a:cs typeface="宋体" panose="02010600030101010101" pitchFamily="2" charset="-122"/>
            </a:endParaRPr>
          </a:p>
          <a:p>
            <a:pPr marL="12700" lvl="1" indent="0" algn="l" fontAlgn="auto">
              <a:spcBef>
                <a:spcPts val="850"/>
              </a:spcBef>
              <a:spcAft>
                <a:spcPts val="0"/>
              </a:spcAft>
              <a:buClr>
                <a:srgbClr val="FF0000"/>
              </a:buClr>
              <a:buSzPct val="86000"/>
              <a:buFont typeface="Wingdings" panose="05000000000000000000" charset="0"/>
              <a:buNone/>
              <a:tabLst>
                <a:tab pos="298450" algn="l"/>
              </a:tabLst>
            </a:pPr>
            <a:endParaRPr lang="zh-CN" sz="2400" b="0" dirty="0">
              <a:solidFill>
                <a:prstClr val="black"/>
              </a:solidFill>
              <a:latin typeface="宋体" panose="02010600030101010101" pitchFamily="2" charset="-122"/>
              <a:ea typeface="+mn-ea"/>
              <a:cs typeface="宋体" panose="02010600030101010101" pitchFamily="2" charset="-122"/>
            </a:endParaRPr>
          </a:p>
          <a:p>
            <a:pPr marL="12700" lvl="1" indent="0" algn="l" fontAlgn="auto">
              <a:spcBef>
                <a:spcPts val="850"/>
              </a:spcBef>
              <a:spcAft>
                <a:spcPts val="0"/>
              </a:spcAft>
              <a:buClr>
                <a:srgbClr val="FF0000"/>
              </a:buClr>
              <a:buSzPct val="86000"/>
              <a:buFont typeface="Wingdings" panose="05000000000000000000" charset="0"/>
              <a:buNone/>
              <a:tabLst>
                <a:tab pos="298450" algn="l"/>
              </a:tabLst>
            </a:pPr>
            <a:r>
              <a:rPr lang="zh-CN" sz="2400" b="0" dirty="0">
                <a:solidFill>
                  <a:prstClr val="black"/>
                </a:solidFill>
                <a:latin typeface="宋体" panose="02010600030101010101" pitchFamily="2" charset="-122"/>
                <a:ea typeface="+mn-ea"/>
                <a:cs typeface="宋体" panose="02010600030101010101" pitchFamily="2" charset="-122"/>
              </a:rPr>
              <a:t>可以知道，一个位于空间域原点的冲激的傅里叶变换，在频率域是一个常数。位于</a:t>
            </a:r>
            <a:r>
              <a:rPr lang="en-US" altLang="zh-CN" sz="2400" b="0" dirty="0">
                <a:solidFill>
                  <a:prstClr val="black"/>
                </a:solidFill>
                <a:latin typeface="宋体" panose="02010600030101010101" pitchFamily="2" charset="-122"/>
                <a:ea typeface="+mn-ea"/>
                <a:cs typeface="宋体" panose="02010600030101010101" pitchFamily="2" charset="-122"/>
              </a:rPr>
              <a:t>t=t</a:t>
            </a:r>
            <a:r>
              <a:rPr lang="en-US" altLang="zh-CN" sz="2400" b="0" baseline="-25000" dirty="0">
                <a:solidFill>
                  <a:prstClr val="black"/>
                </a:solidFill>
                <a:latin typeface="宋体" panose="02010600030101010101" pitchFamily="2" charset="-122"/>
                <a:ea typeface="+mn-ea"/>
                <a:cs typeface="宋体" panose="02010600030101010101" pitchFamily="2" charset="-122"/>
              </a:rPr>
              <a:t>0</a:t>
            </a:r>
            <a:r>
              <a:rPr lang="zh-CN" altLang="en-US" sz="2400" b="0" dirty="0">
                <a:solidFill>
                  <a:prstClr val="black"/>
                </a:solidFill>
                <a:latin typeface="宋体" panose="02010600030101010101" pitchFamily="2" charset="-122"/>
                <a:ea typeface="+mn-ea"/>
                <a:cs typeface="宋体" panose="02010600030101010101" pitchFamily="2" charset="-122"/>
              </a:rPr>
              <a:t>的一个冲激的傅里叶变换是：</a:t>
            </a:r>
            <a:endParaRPr lang="zh-CN" sz="2400" b="0" dirty="0">
              <a:solidFill>
                <a:prstClr val="black"/>
              </a:solidFill>
              <a:latin typeface="宋体" panose="02010600030101010101" pitchFamily="2" charset="-122"/>
              <a:ea typeface="+mn-ea"/>
              <a:cs typeface="宋体" panose="02010600030101010101" pitchFamily="2" charset="-122"/>
            </a:endParaRPr>
          </a:p>
          <a:p>
            <a:pPr marL="469900" fontAlgn="auto">
              <a:spcBef>
                <a:spcPts val="940"/>
              </a:spcBef>
              <a:spcAft>
                <a:spcPts val="0"/>
              </a:spcAft>
            </a:pPr>
            <a:endParaRPr lang="zh-CN" sz="2400" b="0" dirty="0">
              <a:solidFill>
                <a:prstClr val="black"/>
              </a:solidFill>
              <a:latin typeface="宋体" panose="02010600030101010101" pitchFamily="2" charset="-122"/>
              <a:ea typeface="+mn-ea"/>
              <a:cs typeface="宋体" panose="02010600030101010101" pitchFamily="2"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108" cy="1113"/>
            </a:xfrm>
            <a:prstGeom prst="rect">
              <a:avLst/>
            </a:prstGeom>
            <a:noFill/>
            <a:ln w="9525">
              <a:noFill/>
              <a:miter lim="800000"/>
            </a:ln>
            <a:effectLst/>
          </p:spPr>
          <p:txBody>
            <a:bodyPr wrap="none">
              <a:spAutoFit/>
            </a:bodyPr>
            <a:lstStyle/>
            <a:p>
              <a:pPr algn="l"/>
              <a:r>
                <a:rPr lang="en-US" altLang="zh-CN" sz="4000">
                  <a:ea typeface="黑体" panose="02010609060101010101" pitchFamily="49" charset="-122"/>
                </a:rPr>
                <a:t>4. </a:t>
              </a:r>
              <a:r>
                <a:rPr lang="zh-CN" altLang="en-US" sz="4000">
                  <a:sym typeface="+mn-ea"/>
                </a:rPr>
                <a:t>频率域滤波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5" name="图片 4"/>
          <p:cNvPicPr>
            <a:picLocks noChangeAspect="1"/>
          </p:cNvPicPr>
          <p:nvPr/>
        </p:nvPicPr>
        <p:blipFill>
          <a:blip r:embed="rId4"/>
          <a:stretch>
            <a:fillRect/>
          </a:stretch>
        </p:blipFill>
        <p:spPr>
          <a:xfrm>
            <a:off x="1043940" y="3968750"/>
            <a:ext cx="7158990" cy="836295"/>
          </a:xfrm>
          <a:prstGeom prst="rect">
            <a:avLst/>
          </a:prstGeom>
        </p:spPr>
      </p:pic>
      <p:pic>
        <p:nvPicPr>
          <p:cNvPr id="6" name="图片 5"/>
          <p:cNvPicPr>
            <a:picLocks noChangeAspect="1"/>
          </p:cNvPicPr>
          <p:nvPr/>
        </p:nvPicPr>
        <p:blipFill>
          <a:blip r:embed="rId5"/>
          <a:stretch>
            <a:fillRect/>
          </a:stretch>
        </p:blipFill>
        <p:spPr>
          <a:xfrm>
            <a:off x="791845" y="5803900"/>
            <a:ext cx="7391400" cy="5238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object 3"/>
          <p:cNvSpPr txBox="1"/>
          <p:nvPr/>
        </p:nvSpPr>
        <p:spPr>
          <a:xfrm>
            <a:off x="467544" y="1371126"/>
            <a:ext cx="7738109" cy="4678680"/>
          </a:xfrm>
          <a:prstGeom prst="rect">
            <a:avLst/>
          </a:prstGeom>
        </p:spPr>
        <p:txBody>
          <a:bodyPr vert="horz" wrap="square" lIns="0" tIns="146685" rIns="0" bIns="0" rtlCol="0">
            <a:spAutoFit/>
          </a:bodyPr>
          <a:lstStyle/>
          <a:p>
            <a:pPr marL="469900" indent="-457200" fontAlgn="auto">
              <a:spcBef>
                <a:spcPts val="850"/>
              </a:spcBef>
              <a:spcAft>
                <a:spcPts val="0"/>
              </a:spcAft>
              <a:buClr>
                <a:srgbClr val="FF0000"/>
              </a:buClr>
              <a:buSzPct val="86000"/>
              <a:buFont typeface="Wingdings" panose="05000000000000000000" charset="0"/>
              <a:buChar char="Ø"/>
              <a:tabLst>
                <a:tab pos="298450" algn="l"/>
              </a:tabLst>
            </a:pPr>
            <a:r>
              <a:rPr lang="zh-CN" sz="2800" b="0" dirty="0">
                <a:solidFill>
                  <a:prstClr val="black"/>
                </a:solidFill>
                <a:latin typeface="宋体" panose="02010600030101010101" pitchFamily="2" charset="-122"/>
                <a:ea typeface="+mn-ea"/>
                <a:cs typeface="宋体" panose="02010600030101010101" pitchFamily="2" charset="-122"/>
              </a:rPr>
              <a:t>卷积</a:t>
            </a:r>
          </a:p>
          <a:p>
            <a:pPr marL="914400" lvl="5" indent="-457200" fontAlgn="auto">
              <a:spcBef>
                <a:spcPts val="850"/>
              </a:spcBef>
              <a:spcAft>
                <a:spcPts val="0"/>
              </a:spcAft>
              <a:buClr>
                <a:srgbClr val="FF0000"/>
              </a:buClr>
              <a:buSzPct val="86000"/>
              <a:buFont typeface="Wingdings" panose="05000000000000000000" charset="0"/>
              <a:buChar char="Ø"/>
              <a:tabLst>
                <a:tab pos="298450" algn="l"/>
              </a:tabLst>
            </a:pPr>
            <a:r>
              <a:rPr lang="zh-CN" altLang="en-US" sz="2800" spc="-5" dirty="0">
                <a:solidFill>
                  <a:prstClr val="black"/>
                </a:solidFill>
                <a:latin typeface="楷体" panose="02010609060101010101" pitchFamily="49" charset="-122"/>
                <a:ea typeface="楷体" panose="02010609060101010101" pitchFamily="49" charset="-122"/>
                <a:cs typeface="宋体" panose="02010600030101010101" pitchFamily="2" charset="-122"/>
                <a:sym typeface="+mn-ea"/>
              </a:rPr>
              <a:t>空间域、频率域卷积与乘积的关系</a:t>
            </a:r>
          </a:p>
          <a:p>
            <a:pPr marL="914400" lvl="5" indent="-457200" fontAlgn="auto">
              <a:spcBef>
                <a:spcPts val="850"/>
              </a:spcBef>
              <a:spcAft>
                <a:spcPts val="0"/>
              </a:spcAft>
              <a:buClr>
                <a:srgbClr val="FF0000"/>
              </a:buClr>
              <a:buSzPct val="86000"/>
              <a:buFont typeface="Wingdings" panose="05000000000000000000" charset="0"/>
              <a:buChar char="Ø"/>
              <a:tabLst>
                <a:tab pos="298450" algn="l"/>
              </a:tabLst>
            </a:pPr>
            <a:endParaRPr lang="zh-CN" altLang="en-US" sz="2800" spc="-5" dirty="0">
              <a:solidFill>
                <a:prstClr val="black"/>
              </a:solidFill>
              <a:latin typeface="楷体" panose="02010609060101010101" pitchFamily="49" charset="-122"/>
              <a:ea typeface="楷体" panose="02010609060101010101" pitchFamily="49" charset="-122"/>
              <a:cs typeface="宋体" panose="02010600030101010101" pitchFamily="2" charset="-122"/>
              <a:sym typeface="+mn-ea"/>
            </a:endParaRPr>
          </a:p>
          <a:p>
            <a:pPr marL="914400" lvl="5" indent="-457200" fontAlgn="auto">
              <a:spcBef>
                <a:spcPts val="850"/>
              </a:spcBef>
              <a:spcAft>
                <a:spcPts val="0"/>
              </a:spcAft>
              <a:buClr>
                <a:srgbClr val="FF0000"/>
              </a:buClr>
              <a:buSzPct val="86000"/>
              <a:buFont typeface="Wingdings" panose="05000000000000000000" charset="0"/>
              <a:buChar char="Ø"/>
              <a:tabLst>
                <a:tab pos="298450" algn="l"/>
              </a:tabLst>
            </a:pPr>
            <a:endParaRPr lang="zh-CN" altLang="en-US" sz="2800" spc="-5" dirty="0">
              <a:solidFill>
                <a:prstClr val="black"/>
              </a:solidFill>
              <a:latin typeface="楷体" panose="02010609060101010101" pitchFamily="49" charset="-122"/>
              <a:ea typeface="楷体" panose="02010609060101010101" pitchFamily="49" charset="-122"/>
              <a:cs typeface="宋体" panose="02010600030101010101" pitchFamily="2" charset="-122"/>
              <a:sym typeface="+mn-ea"/>
            </a:endParaRPr>
          </a:p>
          <a:p>
            <a:pPr marL="469900" lvl="5" indent="-457200" algn="l" fontAlgn="auto">
              <a:spcBef>
                <a:spcPts val="850"/>
              </a:spcBef>
              <a:spcAft>
                <a:spcPts val="0"/>
              </a:spcAft>
              <a:buClr>
                <a:srgbClr val="FF0000"/>
              </a:buClr>
              <a:buSzPct val="86000"/>
              <a:buFont typeface="Wingdings" panose="05000000000000000000" charset="0"/>
              <a:buChar char="Ø"/>
              <a:tabLst>
                <a:tab pos="298450" algn="l"/>
              </a:tabLst>
            </a:pPr>
            <a:r>
              <a:rPr lang="zh-CN" sz="2800" b="0" dirty="0">
                <a:solidFill>
                  <a:prstClr val="black"/>
                </a:solidFill>
                <a:latin typeface="宋体" panose="02010600030101010101" pitchFamily="2" charset="-122"/>
                <a:ea typeface="+mn-ea"/>
                <a:cs typeface="宋体" panose="02010600030101010101" pitchFamily="2" charset="-122"/>
              </a:rPr>
              <a:t>取样定理</a:t>
            </a:r>
          </a:p>
          <a:p>
            <a:pPr marL="914400" lvl="5" indent="-457200" algn="l" fontAlgn="auto">
              <a:spcBef>
                <a:spcPts val="850"/>
              </a:spcBef>
              <a:spcAft>
                <a:spcPts val="0"/>
              </a:spcAft>
              <a:buClr>
                <a:srgbClr val="FF0000"/>
              </a:buClr>
              <a:buSzPct val="86000"/>
              <a:buFont typeface="Wingdings" panose="05000000000000000000" charset="0"/>
              <a:buChar char="Ø"/>
              <a:tabLst>
                <a:tab pos="298450" algn="l"/>
              </a:tabLst>
            </a:pPr>
            <a:r>
              <a:rPr lang="zh-CN" altLang="en-US" sz="2800" spc="-5" dirty="0">
                <a:solidFill>
                  <a:prstClr val="black"/>
                </a:solidFill>
                <a:latin typeface="楷体" panose="02010609060101010101" pitchFamily="49" charset="-122"/>
                <a:ea typeface="楷体" panose="02010609060101010101" pitchFamily="49" charset="-122"/>
                <a:cs typeface="宋体" panose="02010600030101010101" pitchFamily="2" charset="-122"/>
              </a:rPr>
              <a:t>如果以超过函数最高频率的两倍的取样率来获得样本，则连续的带限函数可以完全地从它的样本集来恢复</a:t>
            </a:r>
            <a:endParaRPr lang="zh-CN" sz="2800" b="0" dirty="0">
              <a:solidFill>
                <a:prstClr val="black"/>
              </a:solidFill>
              <a:latin typeface="宋体" panose="02010600030101010101" pitchFamily="2" charset="-122"/>
              <a:ea typeface="+mn-ea"/>
              <a:cs typeface="宋体" panose="02010600030101010101" pitchFamily="2" charset="-122"/>
            </a:endParaRPr>
          </a:p>
          <a:p>
            <a:pPr marL="469900" lvl="5" indent="-457200" algn="l" fontAlgn="auto">
              <a:spcBef>
                <a:spcPts val="850"/>
              </a:spcBef>
              <a:spcAft>
                <a:spcPts val="0"/>
              </a:spcAft>
              <a:buClr>
                <a:srgbClr val="FF0000"/>
              </a:buClr>
              <a:buSzPct val="86000"/>
              <a:buFont typeface="Wingdings" panose="05000000000000000000" charset="0"/>
              <a:buChar char="Ø"/>
              <a:tabLst>
                <a:tab pos="298450" algn="l"/>
              </a:tabLst>
            </a:pPr>
            <a:r>
              <a:rPr lang="zh-CN" sz="2800" b="0" dirty="0">
                <a:solidFill>
                  <a:prstClr val="black"/>
                </a:solidFill>
                <a:latin typeface="宋体" panose="02010600030101010101" pitchFamily="2" charset="-122"/>
                <a:ea typeface="+mn-ea"/>
                <a:cs typeface="宋体" panose="02010600030101010101" pitchFamily="2" charset="-122"/>
              </a:rPr>
              <a:t>混淆产生的原因</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108" cy="1113"/>
            </a:xfrm>
            <a:prstGeom prst="rect">
              <a:avLst/>
            </a:prstGeom>
            <a:noFill/>
            <a:ln w="9525">
              <a:noFill/>
              <a:miter lim="800000"/>
            </a:ln>
            <a:effectLst/>
          </p:spPr>
          <p:txBody>
            <a:bodyPr wrap="none">
              <a:spAutoFit/>
            </a:bodyPr>
            <a:lstStyle/>
            <a:p>
              <a:pPr algn="l"/>
              <a:r>
                <a:rPr lang="en-US" altLang="zh-CN" sz="4000">
                  <a:ea typeface="黑体" panose="02010609060101010101" pitchFamily="49" charset="-122"/>
                </a:rPr>
                <a:t>4. </a:t>
              </a:r>
              <a:r>
                <a:rPr lang="zh-CN" altLang="en-US" sz="4000">
                  <a:sym typeface="+mn-ea"/>
                </a:rPr>
                <a:t>频率域滤波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tretch>
            <a:fillRect/>
          </a:stretch>
        </p:blipFill>
        <p:spPr>
          <a:xfrm>
            <a:off x="1799590" y="2636520"/>
            <a:ext cx="4808220" cy="8312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文本框 200"/>
          <p:cNvSpPr txBox="1"/>
          <p:nvPr/>
        </p:nvSpPr>
        <p:spPr>
          <a:xfrm>
            <a:off x="717406" y="1412776"/>
            <a:ext cx="6515735" cy="5133975"/>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r>
              <a:rPr kumimoji="0" lang="en-US" altLang="zh-CN" sz="2400" i="0" u="none" strike="noStrike" kern="1200" cap="none" spc="-235" normalizeH="0" baseline="0" noProof="0" dirty="0">
                <a:ln>
                  <a:noFill/>
                </a:ln>
                <a:solidFill>
                  <a:schemeClr val="tx1"/>
                </a:solidFill>
                <a:effectLst/>
                <a:uLnTx/>
                <a:uFillTx/>
                <a:latin typeface="Arial" panose="020B0604020202090204" pitchFamily="34" charset="0"/>
                <a:ea typeface="楷体" panose="02010609060101010101" pitchFamily="49" charset="-122"/>
                <a:cs typeface="Arial" panose="020B0604020202090204" pitchFamily="34" charset="0"/>
              </a:rPr>
              <a:t> </a:t>
            </a:r>
            <a:r>
              <a:rPr kumimoji="0" lang="zh-CN" altLang="en-US" sz="2400" i="0" u="none" strike="noStrike" kern="1200" cap="none" spc="-235" normalizeH="0" baseline="0" noProof="0" dirty="0">
                <a:ln>
                  <a:noFill/>
                </a:ln>
                <a:solidFill>
                  <a:schemeClr val="tx1"/>
                </a:solidFill>
                <a:effectLst/>
                <a:uLnTx/>
                <a:uFillTx/>
                <a:latin typeface="Arial" panose="020B0604020202090204" pitchFamily="34" charset="0"/>
                <a:ea typeface="楷体" panose="02010609060101010101" pitchFamily="49" charset="-122"/>
                <a:cs typeface="Arial" panose="020B0604020202090204" pitchFamily="34" charset="0"/>
              </a:rPr>
              <a:t>单变量的离散傅里叶变换（</a:t>
            </a:r>
            <a:r>
              <a:rPr kumimoji="0" lang="en-US" altLang="zh-CN" sz="2400" i="0" u="none" strike="noStrike" kern="1200" cap="none" spc="-235" normalizeH="0" baseline="0" noProof="0" dirty="0">
                <a:ln>
                  <a:noFill/>
                </a:ln>
                <a:solidFill>
                  <a:schemeClr val="tx1"/>
                </a:solidFill>
                <a:effectLst/>
                <a:uLnTx/>
                <a:uFillTx/>
                <a:latin typeface="Arial" panose="020B0604020202090204" pitchFamily="34" charset="0"/>
                <a:ea typeface="楷体" panose="02010609060101010101" pitchFamily="49" charset="-122"/>
                <a:cs typeface="Arial" panose="020B0604020202090204" pitchFamily="34" charset="0"/>
              </a:rPr>
              <a:t>DFT</a:t>
            </a:r>
            <a:r>
              <a:rPr kumimoji="0" lang="zh-CN" altLang="en-US" sz="2400" i="0" u="none" strike="noStrike" kern="1200" cap="none" spc="-235" normalizeH="0" baseline="0" noProof="0" dirty="0">
                <a:ln>
                  <a:noFill/>
                </a:ln>
                <a:solidFill>
                  <a:schemeClr val="tx1"/>
                </a:solidFill>
                <a:effectLst/>
                <a:uLnTx/>
                <a:uFillTx/>
                <a:latin typeface="Arial" panose="020B0604020202090204" pitchFamily="34" charset="0"/>
                <a:ea typeface="楷体" panose="02010609060101010101" pitchFamily="49" charset="-122"/>
                <a:cs typeface="Arial" panose="020B0604020202090204" pitchFamily="34" charset="0"/>
              </a:rPr>
              <a:t>）</a:t>
            </a:r>
            <a:r>
              <a:rPr kumimoji="0" lang="zh-CN" altLang="en-US" sz="2800" i="0" u="none" strike="noStrike" kern="1200" cap="none" spc="-5" normalizeH="0" baseline="0" noProof="0" dirty="0">
                <a:ln>
                  <a:noFill/>
                </a:ln>
                <a:solidFill>
                  <a:prstClr val="black"/>
                </a:solidFill>
                <a:effectLst/>
                <a:uLnTx/>
                <a:uFillTx/>
                <a:latin typeface="Arial" panose="020B0604020202090204" pitchFamily="34" charset="0"/>
                <a:ea typeface="楷体" panose="02010609060101010101" pitchFamily="49" charset="-122"/>
                <a:cs typeface="Arial" panose="020B0604020202090204" pitchFamily="34" charset="0"/>
              </a:rPr>
              <a:t>及</a:t>
            </a:r>
            <a:r>
              <a:rPr kumimoji="0" lang="en-US" altLang="zh-CN" sz="2800" i="0" u="none" strike="noStrike" kern="1200" cap="none" spc="-5" normalizeH="0" baseline="0" noProof="0" dirty="0">
                <a:ln>
                  <a:noFill/>
                </a:ln>
                <a:solidFill>
                  <a:prstClr val="black"/>
                </a:solidFill>
                <a:effectLst/>
                <a:uLnTx/>
                <a:uFillTx/>
                <a:latin typeface="Arial" panose="020B0604020202090204" pitchFamily="34" charset="0"/>
                <a:ea typeface="楷体" panose="02010609060101010101" pitchFamily="49" charset="-122"/>
                <a:cs typeface="Arial" panose="020B0604020202090204" pitchFamily="34" charset="0"/>
              </a:rPr>
              <a:t>2</a:t>
            </a:r>
            <a:r>
              <a:rPr kumimoji="0" lang="zh-CN" altLang="en-US" sz="2800" i="0" u="none" strike="noStrike" kern="1200" cap="none" spc="-5" normalizeH="0" baseline="0" noProof="0" dirty="0">
                <a:ln>
                  <a:noFill/>
                </a:ln>
                <a:solidFill>
                  <a:prstClr val="black"/>
                </a:solidFill>
                <a:effectLst/>
                <a:uLnTx/>
                <a:uFillTx/>
                <a:latin typeface="Arial" panose="020B0604020202090204" pitchFamily="34" charset="0"/>
                <a:ea typeface="楷体" panose="02010609060101010101" pitchFamily="49" charset="-122"/>
                <a:cs typeface="Arial" panose="020B0604020202090204" pitchFamily="34" charset="0"/>
              </a:rPr>
              <a:t>维</a:t>
            </a:r>
            <a:r>
              <a:rPr kumimoji="0" lang="en-US" altLang="zh-CN" sz="2800" i="0" u="none" strike="noStrike" kern="1200" cap="none" spc="-5" normalizeH="0" baseline="0" noProof="0" dirty="0">
                <a:ln>
                  <a:noFill/>
                </a:ln>
                <a:solidFill>
                  <a:prstClr val="black"/>
                </a:solidFill>
                <a:effectLst/>
                <a:uLnTx/>
                <a:uFillTx/>
                <a:latin typeface="Arial" panose="020B0604020202090204" pitchFamily="34" charset="0"/>
                <a:ea typeface="楷体" panose="02010609060101010101" pitchFamily="49" charset="-122"/>
                <a:cs typeface="Arial" panose="020B0604020202090204" pitchFamily="34" charset="0"/>
              </a:rPr>
              <a:t>DFT</a:t>
            </a:r>
          </a:p>
          <a:p>
            <a:pPr marL="812800" marR="0" lvl="1"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取样和频率间隔之间的关系</a:t>
            </a:r>
          </a:p>
          <a:p>
            <a:pPr marL="812800" marR="0" lvl="1"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图像中的混淆</a:t>
            </a:r>
            <a:r>
              <a:rPr kumimoji="0" lang="en-US" altLang="zh-CN"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锯齿现象、莫尔波纹</a:t>
            </a:r>
            <a:r>
              <a:rPr kumimoji="0" lang="en-US" altLang="zh-CN"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a:t>
            </a:r>
            <a:endPar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469900" marR="0" lvl="1" indent="0" algn="l" defTabSz="914400" rtl="0" eaLnBrk="1" fontAlgn="auto" latinLnBrk="0" hangingPunct="1">
              <a:lnSpc>
                <a:spcPct val="100000"/>
              </a:lnSpc>
              <a:spcBef>
                <a:spcPts val="1195"/>
              </a:spcBef>
              <a:spcAft>
                <a:spcPts val="0"/>
              </a:spcAft>
              <a:buClrTx/>
              <a:buSzTx/>
              <a:buFont typeface="Wingdings" panose="05000000000000000000" charset="0"/>
              <a:buNone/>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例：</a:t>
            </a:r>
          </a:p>
          <a:p>
            <a:pPr marL="469900" marR="0" lvl="1" indent="0" algn="l" defTabSz="914400" rtl="0" eaLnBrk="1" fontAlgn="auto" latinLnBrk="0" hangingPunct="1">
              <a:lnSpc>
                <a:spcPct val="100000"/>
              </a:lnSpc>
              <a:spcBef>
                <a:spcPts val="1195"/>
              </a:spcBef>
              <a:spcAft>
                <a:spcPts val="0"/>
              </a:spcAft>
              <a:buClrTx/>
              <a:buSzTx/>
              <a:buFont typeface="Wingdings" panose="05000000000000000000" charset="0"/>
              <a:buNone/>
              <a:defRPr/>
            </a:pPr>
            <a:endPar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endPar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endPar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二维离散傅里叶变换的一些性</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质</a:t>
            </a:r>
          </a:p>
          <a:p>
            <a:pPr marL="1270000" marR="0" lvl="2"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空间和频率间隔的关系、平移和旋转、周期性、对称性</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108" cy="1113"/>
            </a:xfrm>
            <a:prstGeom prst="rect">
              <a:avLst/>
            </a:prstGeom>
            <a:noFill/>
            <a:ln w="9525">
              <a:noFill/>
              <a:miter lim="800000"/>
            </a:ln>
            <a:effectLst/>
          </p:spPr>
          <p:txBody>
            <a:bodyPr wrap="none">
              <a:spAutoFit/>
            </a:bodyPr>
            <a:lstStyle/>
            <a:p>
              <a:pPr algn="l"/>
              <a:r>
                <a:rPr lang="en-US" altLang="zh-CN" sz="4000">
                  <a:sym typeface="+mn-ea"/>
                </a:rPr>
                <a:t>4. </a:t>
              </a:r>
              <a:r>
                <a:rPr lang="zh-CN" altLang="en-US" sz="4000">
                  <a:sym typeface="+mn-ea"/>
                </a:rPr>
                <a:t>频率域滤波</a:t>
              </a:r>
              <a:endParaRPr lang="zh-CN" altLang="en-US" sz="4000">
                <a:ea typeface="黑体" panose="02010609060101010101" pitchFamily="49" charset="-122"/>
              </a:endParaRP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tretch>
            <a:fillRect/>
          </a:stretch>
        </p:blipFill>
        <p:spPr>
          <a:xfrm>
            <a:off x="730250" y="3048000"/>
            <a:ext cx="7765415" cy="19348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3781" y="1016546"/>
            <a:ext cx="7884876" cy="90424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60"/>
              </a:spcBef>
              <a:spcAft>
                <a:spcPts val="0"/>
              </a:spcAft>
              <a:buClr>
                <a:srgbClr val="3333CC"/>
              </a:buClr>
              <a:buSzPct val="55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宋体" panose="02010600030101010101" pitchFamily="2" charset="-122"/>
              </a:rPr>
              <a:t>在线考试规则</a:t>
            </a:r>
            <a:endParaRPr kumimoji="0" lang="zh-CN" altLang="en-US" sz="28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宋体" panose="02010600030101010101" pitchFamily="2" charset="-122"/>
            </a:endParaRPr>
          </a:p>
          <a:p>
            <a:pPr marL="12700" marR="0" lvl="0" algn="l" defTabSz="914400" rtl="0" eaLnBrk="1" fontAlgn="auto" latinLnBrk="0" hangingPunct="1">
              <a:lnSpc>
                <a:spcPct val="100000"/>
              </a:lnSpc>
              <a:spcBef>
                <a:spcPts val="100"/>
              </a:spcBef>
              <a:spcAft>
                <a:spcPts val="0"/>
              </a:spcAft>
              <a:buClr>
                <a:srgbClr val="3333CC"/>
              </a:buClr>
              <a:buSzPct val="55000"/>
              <a:tabLst>
                <a:tab pos="354965" algn="l"/>
                <a:tab pos="355600" algn="l"/>
              </a:tabLst>
              <a:defRPr/>
            </a:pPr>
            <a:endParaRPr kumimoji="0" lang="en-US" altLang="zh-CN"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宋体" panose="02010600030101010101" pitchFamily="2" charset="-122"/>
            </a:endParaRPr>
          </a:p>
        </p:txBody>
      </p:sp>
      <p:sp>
        <p:nvSpPr>
          <p:cNvPr id="68" name="文本框 67"/>
          <p:cNvSpPr txBox="1"/>
          <p:nvPr/>
        </p:nvSpPr>
        <p:spPr>
          <a:xfrm>
            <a:off x="323215" y="1412875"/>
            <a:ext cx="8552180" cy="5507355"/>
          </a:xfrm>
          <a:prstGeom prst="rect">
            <a:avLst/>
          </a:prstGeom>
          <a:noFill/>
        </p:spPr>
        <p:txBody>
          <a:bodyPr wrap="square">
            <a:spAutoFit/>
          </a:bodyPr>
          <a:lstStyle/>
          <a:p>
            <a:pPr marL="812800" marR="0" lvl="0" indent="-342900"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sz="2400" i="0" u="none" strike="noStrike" kern="1200" cap="none" normalizeH="0" noProof="0" dirty="0">
                <a:ln>
                  <a:noFill/>
                </a:ln>
                <a:solidFill>
                  <a:schemeClr val="tx1"/>
                </a:solidFill>
                <a:effectLst/>
                <a:uLnTx/>
                <a:uFillTx/>
                <a:latin typeface="楷体" panose="02010609060101010101" pitchFamily="49" charset="-122"/>
                <a:ea typeface="楷体" panose="02010609060101010101" pitchFamily="49" charset="-122"/>
              </a:rPr>
              <a:t>在校学生同一时间，通过腾讯会议线上考试，</a:t>
            </a:r>
            <a:r>
              <a:rPr kumimoji="0" sz="2400" i="0" u="sng" strike="noStrike" kern="1200" cap="none" normalizeH="0" noProof="0" dirty="0">
                <a:ln>
                  <a:noFill/>
                </a:ln>
                <a:solidFill>
                  <a:srgbClr val="2D2D8A"/>
                </a:solidFill>
                <a:effectLst/>
                <a:uLnTx/>
                <a:uFillTx/>
                <a:latin typeface="楷体" panose="02010609060101010101" pitchFamily="49" charset="-122"/>
                <a:ea typeface="楷体" panose="02010609060101010101" pitchFamily="49" charset="-122"/>
              </a:rPr>
              <a:t>会议链接会在考试前一天晚上发布到课程群</a:t>
            </a:r>
            <a:endParaRPr kumimoji="0" sz="2400" i="0" u="none" strike="noStrike" kern="1200" cap="none" normalizeH="0" noProof="0" dirty="0">
              <a:ln>
                <a:noFill/>
              </a:ln>
              <a:solidFill>
                <a:schemeClr val="tx1"/>
              </a:solidFill>
              <a:effectLst/>
              <a:uLnTx/>
              <a:uFillTx/>
              <a:latin typeface="楷体" panose="02010609060101010101" pitchFamily="49" charset="-122"/>
              <a:ea typeface="楷体" panose="02010609060101010101" pitchFamily="49" charset="-122"/>
            </a:endParaRPr>
          </a:p>
          <a:p>
            <a:pPr marL="1270000" marR="0" lvl="2" indent="-342900" defTabSz="914400" rtl="0" eaLnBrk="1" fontAlgn="auto" latinLnBrk="0" hangingPunct="1">
              <a:lnSpc>
                <a:spcPct val="100000"/>
              </a:lnSpc>
              <a:spcBef>
                <a:spcPts val="825"/>
              </a:spcBef>
              <a:spcAft>
                <a:spcPts val="0"/>
              </a:spcAft>
              <a:buClr>
                <a:srgbClr val="FF0000"/>
              </a:buClr>
              <a:buSzPct val="83000"/>
              <a:buFont typeface="Wingdings" panose="05000000000000000000" charset="0"/>
              <a:buChar char="Ø"/>
              <a:tabLst>
                <a:tab pos="755650" algn="l"/>
              </a:tabLst>
              <a:defRPr/>
            </a:pPr>
            <a:r>
              <a:rPr kumimoji="0" lang="zh-CN" sz="2000" i="0" u="none" strike="noStrike" cap="none" normalizeH="0" dirty="0">
                <a:solidFill>
                  <a:schemeClr val="tx1"/>
                </a:solidFill>
                <a:latin typeface="楷体" panose="02010609060101010101" pitchFamily="49" charset="-122"/>
                <a:ea typeface="楷体" panose="02010609060101010101" pitchFamily="49" charset="-122"/>
              </a:rPr>
              <a:t>准备</a:t>
            </a:r>
            <a:r>
              <a:rPr kumimoji="0" sz="2000" i="0" u="none" strike="noStrike" cap="none" normalizeH="0" dirty="0">
                <a:solidFill>
                  <a:schemeClr val="tx1"/>
                </a:solidFill>
                <a:latin typeface="楷体" panose="02010609060101010101" pitchFamily="49" charset="-122"/>
                <a:ea typeface="楷体" panose="02010609060101010101" pitchFamily="49" charset="-122"/>
              </a:rPr>
              <a:t>一台可进入腾讯会议直播的电子设备（手机、电脑、平板皆可），须在考试过程中全程开启摄像头。</a:t>
            </a:r>
          </a:p>
          <a:p>
            <a:pPr marL="1270000" marR="0" lvl="2" indent="-342900" defTabSz="914400" rtl="0" eaLnBrk="1" fontAlgn="auto" latinLnBrk="0" hangingPunct="1">
              <a:lnSpc>
                <a:spcPct val="100000"/>
              </a:lnSpc>
              <a:spcBef>
                <a:spcPts val="825"/>
              </a:spcBef>
              <a:spcAft>
                <a:spcPts val="0"/>
              </a:spcAft>
              <a:buClr>
                <a:srgbClr val="FF0000"/>
              </a:buClr>
              <a:buSzPct val="83000"/>
              <a:buFont typeface="Wingdings" panose="05000000000000000000" charset="0"/>
              <a:buChar char="Ø"/>
              <a:tabLst>
                <a:tab pos="755650" algn="l"/>
              </a:tabLst>
              <a:defRPr/>
            </a:pPr>
            <a:r>
              <a:rPr kumimoji="0" sz="2000" i="0" u="none" strike="noStrike" cap="none" normalizeH="0" dirty="0">
                <a:solidFill>
                  <a:schemeClr val="tx1"/>
                </a:solidFill>
                <a:latin typeface="楷体" panose="02010609060101010101" pitchFamily="49" charset="-122"/>
                <a:ea typeface="楷体" panose="02010609060101010101" pitchFamily="49" charset="-122"/>
              </a:rPr>
              <a:t>有效证件：学生证/身份证（考试开始将其放置桌面上）</a:t>
            </a:r>
          </a:p>
          <a:p>
            <a:pPr marL="1270000" marR="0" lvl="2" indent="-342900" defTabSz="914400" rtl="0" eaLnBrk="1" fontAlgn="auto" latinLnBrk="0" hangingPunct="1">
              <a:lnSpc>
                <a:spcPct val="100000"/>
              </a:lnSpc>
              <a:spcBef>
                <a:spcPts val="825"/>
              </a:spcBef>
              <a:spcAft>
                <a:spcPts val="0"/>
              </a:spcAft>
              <a:buClr>
                <a:srgbClr val="FF0000"/>
              </a:buClr>
              <a:buSzPct val="83000"/>
              <a:buFont typeface="Wingdings" panose="05000000000000000000" charset="0"/>
              <a:buChar char="Ø"/>
              <a:tabLst>
                <a:tab pos="755650" algn="l"/>
              </a:tabLst>
              <a:defRPr/>
            </a:pPr>
            <a:r>
              <a:rPr kumimoji="0" sz="2000" i="0" u="none" strike="noStrike" cap="none" normalizeH="0" dirty="0">
                <a:solidFill>
                  <a:schemeClr val="tx1"/>
                </a:solidFill>
                <a:latin typeface="楷体" panose="02010609060101010101" pitchFamily="49" charset="-122"/>
                <a:ea typeface="楷体" panose="02010609060101010101" pitchFamily="49" charset="-122"/>
              </a:rPr>
              <a:t>答题纸、草稿纸</a:t>
            </a:r>
          </a:p>
          <a:p>
            <a:pPr marL="812800" marR="0" lvl="0" indent="-342900" algn="l"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sz="24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提交说明：</a:t>
            </a:r>
          </a:p>
          <a:p>
            <a:pPr marL="1270000" marR="0" lvl="1" indent="-342900" algn="l"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sz="20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在答题纸上写好“</a:t>
            </a:r>
            <a:r>
              <a:rPr kumimoji="0" sz="2000" i="0" u="none" strike="noStrike" cap="none" normalizeH="0" noProof="0" dirty="0">
                <a:ln>
                  <a:noFill/>
                </a:ln>
                <a:solidFill>
                  <a:srgbClr val="C00000"/>
                </a:solidFill>
                <a:effectLst/>
                <a:uLnTx/>
                <a:uFillTx/>
                <a:latin typeface="楷体" panose="02010609060101010101" pitchFamily="49" charset="-122"/>
                <a:ea typeface="楷体" panose="02010609060101010101" pitchFamily="49" charset="-122"/>
              </a:rPr>
              <a:t>我承诺，我将严格遵守考试纪律</a:t>
            </a:r>
            <a:r>
              <a:rPr kumimoji="0" sz="20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”、学号、姓名并将有效证件放置在答题纸旁拍照，在指定时间内(</a:t>
            </a:r>
            <a:r>
              <a:rPr kumimoji="0" lang="en-US" sz="20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17</a:t>
            </a:r>
            <a:r>
              <a:rPr kumimoji="0" sz="20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:45前)上传至canvas的Final Quiz单元。</a:t>
            </a:r>
          </a:p>
          <a:p>
            <a:pPr marL="1270000" marR="0" lvl="1" indent="-342900" algn="l"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sz="20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提前交卷的同学需将答题纸上传至canvas并将线上问卷同时提交</a:t>
            </a:r>
          </a:p>
          <a:p>
            <a:pPr marL="1270000" marR="0" lvl="1" indent="-342900" algn="l"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sz="20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【注意】最好可以将照片合并成一个pdf文件，如果直接上传图片，注意逐一上传时，需用“添加”，否则后面的图片会覆盖前面的</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112" cy="1113"/>
            </a:xfrm>
            <a:prstGeom prst="rect">
              <a:avLst/>
            </a:prstGeom>
            <a:noFill/>
            <a:ln w="9525">
              <a:noFill/>
              <a:miter lim="800000"/>
            </a:ln>
            <a:effectLst/>
          </p:spPr>
          <p:txBody>
            <a:bodyPr wrap="none">
              <a:spAutoFit/>
            </a:bodyPr>
            <a:lstStyle/>
            <a:p>
              <a:r>
                <a:rPr lang="zh-CN" altLang="en-US" sz="4000">
                  <a:ea typeface="黑体" panose="02010609060101010101" pitchFamily="49" charset="-122"/>
                </a:rPr>
                <a:t>期末开卷考试</a:t>
              </a:r>
            </a:p>
          </p:txBody>
        </p:sp>
        <p:pic>
          <p:nvPicPr>
            <p:cNvPr id="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object 3"/>
          <p:cNvSpPr txBox="1"/>
          <p:nvPr/>
        </p:nvSpPr>
        <p:spPr>
          <a:xfrm>
            <a:off x="467544" y="1371126"/>
            <a:ext cx="7738109" cy="4260850"/>
          </a:xfrm>
          <a:prstGeom prst="rect">
            <a:avLst/>
          </a:prstGeom>
        </p:spPr>
        <p:txBody>
          <a:bodyPr vert="horz" wrap="square" lIns="0" tIns="146685" rIns="0" bIns="0" rtlCol="0">
            <a:spAutoFit/>
          </a:bodyPr>
          <a:lstStyle/>
          <a:p>
            <a:pPr marL="469900" marR="0" lvl="0" indent="-457200" algn="l" rtl="0" eaLnBrk="1" fontAlgn="auto" latinLnBrk="0" hangingPunct="1">
              <a:lnSpc>
                <a:spcPct val="100000"/>
              </a:lnSpc>
              <a:spcBef>
                <a:spcPts val="850"/>
              </a:spcBef>
              <a:spcAft>
                <a:spcPts val="0"/>
              </a:spcAft>
              <a:buClr>
                <a:srgbClr val="FF0000"/>
              </a:buClr>
              <a:buSzPct val="86000"/>
              <a:buFont typeface="Wingdings" panose="05000000000000000000" charset="0"/>
              <a:buChar char="Ø"/>
              <a:tabLst>
                <a:tab pos="298450" algn="l"/>
              </a:tabLst>
            </a:pPr>
            <a:r>
              <a:rPr sz="2800" spc="-5" dirty="0" err="1">
                <a:solidFill>
                  <a:srgbClr val="C00000"/>
                </a:solidFill>
                <a:latin typeface="楷体" panose="02010609060101010101" pitchFamily="49" charset="-122"/>
                <a:ea typeface="楷体" panose="02010609060101010101" pitchFamily="49" charset="-122"/>
                <a:cs typeface="宋体" panose="02010600030101010101" pitchFamily="2" charset="-122"/>
                <a:sym typeface="+mn-ea"/>
              </a:rPr>
              <a:t>傅里叶变换的应用</a:t>
            </a:r>
            <a:r>
              <a:rPr lang="zh-CN" sz="2800" spc="-5" dirty="0" err="1">
                <a:solidFill>
                  <a:srgbClr val="C00000"/>
                </a:solidFill>
                <a:latin typeface="楷体" panose="02010609060101010101" pitchFamily="49" charset="-122"/>
                <a:ea typeface="楷体" panose="02010609060101010101" pitchFamily="49" charset="-122"/>
                <a:cs typeface="宋体" panose="02010600030101010101" pitchFamily="2" charset="-122"/>
                <a:sym typeface="+mn-ea"/>
              </a:rPr>
              <a:t>及其原理</a:t>
            </a:r>
            <a:endParaRPr kumimoji="0" sz="2800" i="0" u="none" strike="noStrike" kern="1200" cap="none" spc="-5" normalizeH="0" baseline="0" dirty="0" err="1">
              <a:solidFill>
                <a:srgbClr val="C00000"/>
              </a:solidFill>
              <a:latin typeface="楷体" panose="02010609060101010101" pitchFamily="49" charset="-122"/>
              <a:ea typeface="楷体" panose="02010609060101010101" pitchFamily="49" charset="-122"/>
              <a:cs typeface="宋体" panose="02010600030101010101" pitchFamily="2" charset="-122"/>
            </a:endParaRPr>
          </a:p>
          <a:p>
            <a:pPr marL="812800" marR="0" lvl="0" indent="-342900" algn="l" defTabSz="914400" rtl="0" eaLnBrk="1" fontAlgn="auto" latinLnBrk="0" hangingPunct="1">
              <a:lnSpc>
                <a:spcPct val="100000"/>
              </a:lnSpc>
              <a:spcBef>
                <a:spcPts val="940"/>
              </a:spcBef>
              <a:spcAft>
                <a:spcPts val="0"/>
              </a:spcAft>
              <a:buClrTx/>
              <a:buSzTx/>
              <a:buFontTx/>
              <a:buNone/>
              <a:defRPr/>
            </a:pPr>
            <a:r>
              <a:rPr lang="zh-CN" altLang="en-US" sz="2800" spc="1330" noProof="0" dirty="0">
                <a:ln>
                  <a:noFill/>
                </a:ln>
                <a:solidFill>
                  <a:srgbClr val="3333CC"/>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在图像高低通滤波中的应用</a:t>
            </a:r>
            <a:endParaRPr kumimoji="0" lang="zh-CN" altLang="en-US" sz="28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469900" marR="0" lvl="0" indent="0" algn="l" defTabSz="914400" rtl="0" eaLnBrk="1" fontAlgn="auto" latinLnBrk="0" hangingPunct="1">
              <a:lnSpc>
                <a:spcPct val="100000"/>
              </a:lnSpc>
              <a:spcBef>
                <a:spcPts val="860"/>
              </a:spcBef>
              <a:spcAft>
                <a:spcPts val="0"/>
              </a:spcAft>
              <a:buClrTx/>
              <a:buSzTx/>
              <a:buFontTx/>
              <a:buNone/>
              <a:defRPr/>
            </a:pPr>
            <a:r>
              <a:rPr lang="zh-CN" altLang="en-US" sz="2800" spc="1330" noProof="0" dirty="0">
                <a:ln>
                  <a:noFill/>
                </a:ln>
                <a:solidFill>
                  <a:srgbClr val="3333CC"/>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在图像噪声滤波中的应用</a:t>
            </a:r>
            <a:endParaRPr kumimoji="0" lang="zh-CN" altLang="en-US" sz="28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469900" marR="0" lvl="0" indent="0" algn="l" defTabSz="914400" rtl="0" eaLnBrk="1" fontAlgn="auto" latinLnBrk="0" hangingPunct="1">
              <a:lnSpc>
                <a:spcPct val="100000"/>
              </a:lnSpc>
              <a:spcBef>
                <a:spcPts val="860"/>
              </a:spcBef>
              <a:spcAft>
                <a:spcPts val="0"/>
              </a:spcAft>
              <a:buClrTx/>
              <a:buSzTx/>
              <a:buFontTx/>
              <a:buNone/>
              <a:defRPr/>
            </a:pPr>
            <a:r>
              <a:rPr lang="zh-CN" altLang="en-US" sz="2800" spc="1330" noProof="0" dirty="0">
                <a:ln>
                  <a:noFill/>
                </a:ln>
                <a:solidFill>
                  <a:srgbClr val="3333CC"/>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在图像的选择性滤波中的应</a:t>
            </a:r>
            <a:r>
              <a:rPr lang="zh-CN" altLang="en-US" sz="2800" spc="-168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用</a:t>
            </a:r>
            <a:endParaRPr kumimoji="0" lang="zh-CN" altLang="en-US" sz="28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469900" marR="0" lvl="0" indent="0" algn="l" defTabSz="914400" rtl="0" eaLnBrk="1" fontAlgn="auto" latinLnBrk="0" hangingPunct="1">
              <a:lnSpc>
                <a:spcPct val="100000"/>
              </a:lnSpc>
              <a:spcBef>
                <a:spcPts val="855"/>
              </a:spcBef>
              <a:spcAft>
                <a:spcPts val="0"/>
              </a:spcAft>
              <a:buClrTx/>
              <a:buSzTx/>
              <a:buFontTx/>
              <a:buNone/>
              <a:defRPr/>
            </a:pPr>
            <a:r>
              <a:rPr lang="zh-CN" altLang="en-US" sz="2800" spc="1330" noProof="0" dirty="0">
                <a:ln>
                  <a:noFill/>
                </a:ln>
                <a:solidFill>
                  <a:srgbClr val="3333CC"/>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在图像压缩中的应用</a:t>
            </a:r>
            <a:endParaRPr kumimoji="0" lang="zh-CN" altLang="en-US" sz="28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469900" marR="0" lvl="0" indent="0" algn="l" defTabSz="914400" rtl="0" eaLnBrk="1" fontAlgn="auto" latinLnBrk="0" hangingPunct="1">
              <a:lnSpc>
                <a:spcPct val="100000"/>
              </a:lnSpc>
              <a:spcBef>
                <a:spcPts val="860"/>
              </a:spcBef>
              <a:spcAft>
                <a:spcPts val="0"/>
              </a:spcAft>
              <a:buClrTx/>
              <a:buSzTx/>
              <a:buFontTx/>
              <a:buNone/>
              <a:defRPr/>
            </a:pPr>
            <a:r>
              <a:rPr lang="zh-CN" altLang="en-US" sz="2800" spc="1330" noProof="0" dirty="0">
                <a:ln>
                  <a:noFill/>
                </a:ln>
                <a:solidFill>
                  <a:srgbClr val="3333CC"/>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在图像增强中的应用</a:t>
            </a:r>
            <a:endParaRPr kumimoji="0" lang="zh-CN" altLang="en-US" sz="28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469900" indent="-457200" fontAlgn="auto">
              <a:spcBef>
                <a:spcPts val="850"/>
              </a:spcBef>
              <a:spcAft>
                <a:spcPts val="0"/>
              </a:spcAft>
              <a:buClr>
                <a:srgbClr val="FF0000"/>
              </a:buClr>
              <a:buSzPct val="86000"/>
              <a:buFont typeface="Wingdings" panose="05000000000000000000" charset="0"/>
              <a:buChar char="Ø"/>
              <a:tabLst>
                <a:tab pos="298450" algn="l"/>
              </a:tabLst>
            </a:pPr>
            <a:endParaRPr sz="2800" b="0" dirty="0">
              <a:solidFill>
                <a:prstClr val="black"/>
              </a:solidFill>
              <a:latin typeface="宋体" panose="02010600030101010101" pitchFamily="2" charset="-122"/>
              <a:ea typeface="+mn-ea"/>
              <a:cs typeface="宋体" panose="02010600030101010101" pitchFamily="2" charset="-122"/>
            </a:endParaRPr>
          </a:p>
          <a:p>
            <a:pPr marL="469900" fontAlgn="auto">
              <a:spcBef>
                <a:spcPts val="940"/>
              </a:spcBef>
              <a:spcAft>
                <a:spcPts val="0"/>
              </a:spcAft>
            </a:pPr>
            <a:endParaRPr sz="2000" dirty="0">
              <a:solidFill>
                <a:prstClr val="black"/>
              </a:solidFill>
              <a:latin typeface="楷体" panose="02010609060101010101" pitchFamily="49" charset="-122"/>
              <a:ea typeface="楷体" panose="02010609060101010101" pitchFamily="49" charset="-122"/>
              <a:cs typeface="宋体" panose="02010600030101010101" pitchFamily="2"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108" cy="1113"/>
            </a:xfrm>
            <a:prstGeom prst="rect">
              <a:avLst/>
            </a:prstGeom>
            <a:noFill/>
            <a:ln w="9525">
              <a:noFill/>
              <a:miter lim="800000"/>
            </a:ln>
            <a:effectLst/>
          </p:spPr>
          <p:txBody>
            <a:bodyPr wrap="none">
              <a:spAutoFit/>
            </a:bodyPr>
            <a:lstStyle/>
            <a:p>
              <a:pPr algn="l"/>
              <a:r>
                <a:rPr lang="en-US" altLang="zh-CN" sz="4000">
                  <a:ea typeface="黑体" panose="02010609060101010101" pitchFamily="49" charset="-122"/>
                </a:rPr>
                <a:t>4. </a:t>
              </a:r>
              <a:r>
                <a:rPr lang="zh-CN" altLang="en-US" sz="4000">
                  <a:sym typeface="+mn-ea"/>
                </a:rPr>
                <a:t>频率域滤波</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文本框 200"/>
          <p:cNvSpPr txBox="1"/>
          <p:nvPr/>
        </p:nvSpPr>
        <p:spPr>
          <a:xfrm>
            <a:off x="717406" y="1412776"/>
            <a:ext cx="6515735" cy="525780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r>
              <a:rPr kumimoji="0" lang="en-US" altLang="zh-CN" sz="2400" b="0" i="0" u="none" strike="noStrike" kern="1200" cap="none" spc="-235" normalizeH="0" baseline="0" noProof="0" dirty="0">
                <a:ln>
                  <a:noFill/>
                </a:ln>
                <a:solidFill>
                  <a:srgbClr val="FF0000"/>
                </a:solidFill>
                <a:effectLst/>
                <a:uLnTx/>
                <a:uFillTx/>
                <a:latin typeface="Wingdings" panose="05000000000000000000"/>
                <a:ea typeface="+mn-ea"/>
                <a:cs typeface="Wingdings" panose="05000000000000000000"/>
              </a:rPr>
              <a:t> </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使用频率域滤波器平滑图像</a:t>
            </a:r>
          </a:p>
          <a:p>
            <a:pPr marL="812800" marR="0" lvl="1"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r>
              <a:rPr kumimoji="0" lang="zh-CN" altLang="en-US" sz="2400" i="0" u="none" strike="noStrike" kern="1200" cap="none"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理想低通滤波器、布特沃斯低通滤波器、高斯低通滤波器</a:t>
            </a:r>
          </a:p>
          <a:p>
            <a:pPr marR="0" lvl="0"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r>
              <a:rPr lang="en-US" altLang="zh-CN" sz="2400" b="0" spc="-235" noProof="0" dirty="0">
                <a:ln>
                  <a:noFill/>
                </a:ln>
                <a:solidFill>
                  <a:srgbClr val="FF0000"/>
                </a:solidFill>
                <a:effectLst/>
                <a:uLnTx/>
                <a:uFillTx/>
                <a:latin typeface="Wingdings" panose="05000000000000000000"/>
                <a:ea typeface="+mn-ea"/>
                <a:cs typeface="Wingdings" panose="05000000000000000000"/>
                <a:sym typeface="+mn-ea"/>
              </a:rPr>
              <a:t> </a:t>
            </a:r>
            <a:r>
              <a:rPr lang="en-US" altLang="zh-CN" sz="2800" spc="-235" noProof="0" dirty="0">
                <a:ln>
                  <a:noFill/>
                </a:ln>
                <a:solidFill>
                  <a:schemeClr val="tx1"/>
                </a:solidFill>
                <a:effectLst/>
                <a:uLnTx/>
                <a:uFillTx/>
                <a:latin typeface="楷体" panose="02010609060101010101" pitchFamily="49" charset="-122"/>
                <a:ea typeface="楷体" panose="02010609060101010101" pitchFamily="49" charset="-122"/>
                <a:cs typeface="Wingdings" panose="05000000000000000000"/>
                <a:sym typeface="+mn-ea"/>
              </a:rPr>
              <a:t>使用频率域滤波器锐化图像</a:t>
            </a:r>
          </a:p>
          <a:p>
            <a:pPr marR="0" lvl="2"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r>
              <a:rPr lang="zh-CN" altLang="en-US" sz="24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理想高通滤波器、布特沃斯高通滤波器、高斯高通滤波器、频率域拉普拉斯算子、钝化模板、高提升滤波、高频强调滤波、同态滤波</a:t>
            </a:r>
          </a:p>
          <a:p>
            <a:pPr marR="0" lvl="0"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r>
              <a:rPr lang="en-US" altLang="zh-CN" sz="2800" spc="-235" noProof="0" dirty="0">
                <a:ln>
                  <a:noFill/>
                </a:ln>
                <a:solidFill>
                  <a:schemeClr val="tx1"/>
                </a:solidFill>
                <a:effectLst/>
                <a:uLnTx/>
                <a:uFillTx/>
                <a:latin typeface="楷体" panose="02010609060101010101" pitchFamily="49" charset="-122"/>
                <a:ea typeface="楷体" panose="02010609060101010101" pitchFamily="49" charset="-122"/>
                <a:cs typeface="Wingdings" panose="05000000000000000000"/>
                <a:sym typeface="+mn-ea"/>
              </a:rPr>
              <a:t>选择性滤波</a:t>
            </a:r>
          </a:p>
          <a:p>
            <a:pPr marR="0" lvl="2"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r>
              <a:rPr lang="zh-CN" altLang="en-US" sz="24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带阻滤波器和带通滤波器</a:t>
            </a:r>
            <a:endParaRPr kumimoji="0" lang="zh-CN" altLang="en-US" sz="2400" i="0" u="none" strike="noStrike" kern="1200" cap="none"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R="0" lvl="1" indent="-342900" algn="l" defTabSz="914400" rtl="0" eaLnBrk="1" fontAlgn="auto" latinLnBrk="0" hangingPunct="1">
              <a:lnSpc>
                <a:spcPct val="100000"/>
              </a:lnSpc>
              <a:spcBef>
                <a:spcPts val="1195"/>
              </a:spcBef>
              <a:spcAft>
                <a:spcPts val="0"/>
              </a:spcAft>
              <a:buClrTx/>
              <a:buSzTx/>
              <a:buFont typeface="Wingdings" panose="05000000000000000000" charset="0"/>
              <a:buChar char="Ø"/>
              <a:defRPr/>
            </a:pPr>
            <a:endParaRPr kumimoji="0" lang="zh-CN" altLang="en-US" sz="2400" b="0" i="0" u="none" strike="noStrike" kern="1200" cap="none" spc="-23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108" cy="1113"/>
            </a:xfrm>
            <a:prstGeom prst="rect">
              <a:avLst/>
            </a:prstGeom>
            <a:noFill/>
            <a:ln w="9525">
              <a:noFill/>
              <a:miter lim="800000"/>
            </a:ln>
            <a:effectLst/>
          </p:spPr>
          <p:txBody>
            <a:bodyPr wrap="none">
              <a:spAutoFit/>
            </a:bodyPr>
            <a:lstStyle/>
            <a:p>
              <a:pPr algn="l"/>
              <a:r>
                <a:rPr lang="en-US" altLang="zh-CN" sz="4000">
                  <a:sym typeface="+mn-ea"/>
                </a:rPr>
                <a:t>4. </a:t>
              </a:r>
              <a:r>
                <a:rPr lang="zh-CN" altLang="en-US" sz="4000">
                  <a:sym typeface="+mn-ea"/>
                </a:rPr>
                <a:t>频率域滤波</a:t>
              </a:r>
              <a:endParaRPr lang="zh-CN" altLang="en-US" sz="4000">
                <a:ea typeface="黑体" panose="02010609060101010101" pitchFamily="49" charset="-122"/>
              </a:endParaRP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文本框 154"/>
          <p:cNvSpPr txBox="1"/>
          <p:nvPr/>
        </p:nvSpPr>
        <p:spPr>
          <a:xfrm>
            <a:off x="863600" y="1232535"/>
            <a:ext cx="5624195" cy="3409315"/>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图像复原基本概念</a:t>
            </a:r>
          </a:p>
          <a:p>
            <a:pPr marL="812800" marR="0" lvl="1" indent="-342900" algn="l" defTabSz="914400" rtl="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图像复原</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的目的：以预先确定的目标来改善图像</a:t>
            </a:r>
          </a:p>
          <a:p>
            <a:pPr marL="812800" marR="0" lvl="1" indent="-342900" algn="l" defTabSz="914400" rtl="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与</a:t>
            </a: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图像增强的区别</a:t>
            </a: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图像复原的基本要点</a:t>
            </a: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1010"/>
              </a:spcBef>
              <a:spcAft>
                <a:spcPts val="0"/>
              </a:spcAft>
              <a:buClr>
                <a:srgbClr val="FF0000"/>
              </a:buClr>
              <a:buSzPct val="86000"/>
              <a:buFont typeface="Wingdings" panose="05000000000000000000" charset="0"/>
              <a:buChar char="Ø"/>
              <a:tabLst>
                <a:tab pos="755650" algn="l"/>
              </a:tabLst>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引起图像质量下降的客观因素</a:t>
            </a: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1015"/>
              </a:spcBef>
              <a:spcAft>
                <a:spcPts val="0"/>
              </a:spcAft>
              <a:buClr>
                <a:srgbClr val="FF0000"/>
              </a:buClr>
              <a:buSzPct val="86000"/>
              <a:buFont typeface="Wingdings" panose="05000000000000000000" charset="0"/>
              <a:buChar char="Ø"/>
              <a:tabLst>
                <a:tab pos="755650" algn="l"/>
              </a:tabLst>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图像退化与复原模型</a:t>
            </a: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7720"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5.</a:t>
              </a:r>
              <a:r>
                <a:rPr lang="zh-CN" altLang="en-US" sz="4000">
                  <a:ea typeface="黑体" panose="02010609060101010101" pitchFamily="49" charset="-122"/>
                </a:rPr>
                <a:t>  图像的复原与重建</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611505" y="4725035"/>
            <a:ext cx="7936230" cy="1630045"/>
          </a:xfrm>
          <a:prstGeom prst="rect">
            <a:avLst/>
          </a:prstGeom>
          <a:noFill/>
        </p:spPr>
        <p:txBody>
          <a:bodyPr wrap="square" rtlCol="0">
            <a:spAutoFit/>
          </a:bodyPr>
          <a:lstStyle/>
          <a:p>
            <a:pPr marL="0" lvl="1"/>
            <a:r>
              <a:rPr lang="zh-CN" altLang="en-US"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图像复原试图利用退化现象的某种先验知识来复原被退化的图像，是面向退化模型的，且采用相反的过程进行处理以便于恢复图像</a:t>
            </a:r>
            <a:endParaRPr kumimoji="0" lang="zh-CN" altLang="en-US"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文本框 154"/>
          <p:cNvSpPr txBox="1"/>
          <p:nvPr/>
        </p:nvSpPr>
        <p:spPr>
          <a:xfrm>
            <a:off x="35560" y="1232535"/>
            <a:ext cx="5927090" cy="472313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噪声模型</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高斯噪声</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瑞利噪声</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爱尔兰（伽马）噪声</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指数噪声</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均匀噪声</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脉冲（椒盐）噪声</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周期噪声</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7720"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5.</a:t>
              </a:r>
              <a:r>
                <a:rPr lang="zh-CN" altLang="en-US" sz="4000">
                  <a:ea typeface="黑体" panose="02010609060101010101" pitchFamily="49" charset="-122"/>
                </a:rPr>
                <a:t>  图像的复原与重建</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rcRect l="8619"/>
          <a:stretch>
            <a:fillRect/>
          </a:stretch>
        </p:blipFill>
        <p:spPr>
          <a:xfrm>
            <a:off x="4175760" y="1196340"/>
            <a:ext cx="4928235" cy="52844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文本框 154"/>
          <p:cNvSpPr txBox="1"/>
          <p:nvPr/>
        </p:nvSpPr>
        <p:spPr>
          <a:xfrm>
            <a:off x="863600" y="1232535"/>
            <a:ext cx="7629525" cy="498348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只存在噪声的复原——空间滤波</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均值滤波器：算术均值滤波器、几何均值滤波器、谐波均值滤波器、逆谐波均值滤波器</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统计排序滤波器：中值滤波器、最大值和最小值滤波器、中点滤波器、修正的阿尔法均值滤波器</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自适应滤波器：自适应局部降低噪声滤波器、自适应中值滤波器</a:t>
            </a:r>
          </a:p>
          <a:p>
            <a:pPr marL="812800" marR="0" lvl="1" indent="-342900" algn="l" defTabSz="914400" rtl="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endPar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7720"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5.</a:t>
              </a:r>
              <a:r>
                <a:rPr lang="zh-CN" altLang="en-US" sz="4000">
                  <a:ea typeface="黑体" panose="02010609060101010101" pitchFamily="49" charset="-122"/>
                </a:rPr>
                <a:t>  图像的复原与重建</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文本框 154"/>
          <p:cNvSpPr txBox="1"/>
          <p:nvPr/>
        </p:nvSpPr>
        <p:spPr>
          <a:xfrm>
            <a:off x="863600" y="1232535"/>
            <a:ext cx="7629525" cy="830997"/>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例：一幅图像的像素值如下，写出对该图像选用</a:t>
            </a:r>
            <a:r>
              <a:rPr kumimoji="0" lang="en-US" altLang="zh-CN"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3x3</a:t>
            </a: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窗口进行中值滤波的结果</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7720"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5.</a:t>
              </a:r>
              <a:r>
                <a:rPr lang="zh-CN" altLang="en-US" sz="4000">
                  <a:ea typeface="黑体" panose="02010609060101010101" pitchFamily="49" charset="-122"/>
                </a:rPr>
                <a:t>  图像的复原与重建</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graphicFrame>
        <p:nvGraphicFramePr>
          <p:cNvPr id="5" name="表格 5">
            <a:extLst>
              <a:ext uri="{FF2B5EF4-FFF2-40B4-BE49-F238E27FC236}">
                <a16:creationId xmlns:a16="http://schemas.microsoft.com/office/drawing/2014/main" id="{E6CA0CFD-5C7A-2D4E-AA3E-68D64E11A41D}"/>
              </a:ext>
            </a:extLst>
          </p:cNvPr>
          <p:cNvGraphicFramePr>
            <a:graphicFrameLocks noGrp="1"/>
          </p:cNvGraphicFramePr>
          <p:nvPr>
            <p:extLst>
              <p:ext uri="{D42A27DB-BD31-4B8C-83A1-F6EECF244321}">
                <p14:modId xmlns:p14="http://schemas.microsoft.com/office/powerpoint/2010/main" val="3091248188"/>
              </p:ext>
            </p:extLst>
          </p:nvPr>
        </p:nvGraphicFramePr>
        <p:xfrm>
          <a:off x="2483768" y="2268637"/>
          <a:ext cx="3899905" cy="2312492"/>
        </p:xfrm>
        <a:graphic>
          <a:graphicData uri="http://schemas.openxmlformats.org/drawingml/2006/table">
            <a:tbl>
              <a:tblPr>
                <a:tableStyleId>{5C22544A-7EE6-4342-B048-85BDC9FD1C3A}</a:tableStyleId>
              </a:tblPr>
              <a:tblGrid>
                <a:gridCol w="779981">
                  <a:extLst>
                    <a:ext uri="{9D8B030D-6E8A-4147-A177-3AD203B41FA5}">
                      <a16:colId xmlns:a16="http://schemas.microsoft.com/office/drawing/2014/main" val="4187861157"/>
                    </a:ext>
                  </a:extLst>
                </a:gridCol>
                <a:gridCol w="779981">
                  <a:extLst>
                    <a:ext uri="{9D8B030D-6E8A-4147-A177-3AD203B41FA5}">
                      <a16:colId xmlns:a16="http://schemas.microsoft.com/office/drawing/2014/main" val="3440522665"/>
                    </a:ext>
                  </a:extLst>
                </a:gridCol>
                <a:gridCol w="779981">
                  <a:extLst>
                    <a:ext uri="{9D8B030D-6E8A-4147-A177-3AD203B41FA5}">
                      <a16:colId xmlns:a16="http://schemas.microsoft.com/office/drawing/2014/main" val="3679298971"/>
                    </a:ext>
                  </a:extLst>
                </a:gridCol>
                <a:gridCol w="779981">
                  <a:extLst>
                    <a:ext uri="{9D8B030D-6E8A-4147-A177-3AD203B41FA5}">
                      <a16:colId xmlns:a16="http://schemas.microsoft.com/office/drawing/2014/main" val="491886649"/>
                    </a:ext>
                  </a:extLst>
                </a:gridCol>
                <a:gridCol w="779981">
                  <a:extLst>
                    <a:ext uri="{9D8B030D-6E8A-4147-A177-3AD203B41FA5}">
                      <a16:colId xmlns:a16="http://schemas.microsoft.com/office/drawing/2014/main" val="2636646872"/>
                    </a:ext>
                  </a:extLst>
                </a:gridCol>
              </a:tblGrid>
              <a:tr h="578123">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119517"/>
                  </a:ext>
                </a:extLst>
              </a:tr>
              <a:tr h="578123">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26387"/>
                  </a:ext>
                </a:extLst>
              </a:tr>
              <a:tr h="578123">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1251846"/>
                  </a:ext>
                </a:extLst>
              </a:tr>
              <a:tr h="578123">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28987"/>
                  </a:ext>
                </a:extLst>
              </a:tr>
            </a:tbl>
          </a:graphicData>
        </a:graphic>
      </p:graphicFrame>
    </p:spTree>
    <p:extLst>
      <p:ext uri="{BB962C8B-B14F-4D97-AF65-F5344CB8AC3E}">
        <p14:creationId xmlns:p14="http://schemas.microsoft.com/office/powerpoint/2010/main" val="4134543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文本框 154"/>
          <p:cNvSpPr txBox="1"/>
          <p:nvPr/>
        </p:nvSpPr>
        <p:spPr>
          <a:xfrm>
            <a:off x="863600" y="1232535"/>
            <a:ext cx="7629525" cy="830997"/>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例：一幅图像的像素值如下，写出对该图像选用</a:t>
            </a:r>
            <a:r>
              <a:rPr kumimoji="0" lang="en-US" altLang="zh-CN"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3x3</a:t>
            </a: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窗口进行中值滤波的结果</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7720"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5.</a:t>
              </a:r>
              <a:r>
                <a:rPr lang="zh-CN" altLang="en-US" sz="4000">
                  <a:ea typeface="黑体" panose="02010609060101010101" pitchFamily="49" charset="-122"/>
                </a:rPr>
                <a:t>  图像的复原与重建</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graphicFrame>
        <p:nvGraphicFramePr>
          <p:cNvPr id="5" name="表格 5">
            <a:extLst>
              <a:ext uri="{FF2B5EF4-FFF2-40B4-BE49-F238E27FC236}">
                <a16:creationId xmlns:a16="http://schemas.microsoft.com/office/drawing/2014/main" id="{E6CA0CFD-5C7A-2D4E-AA3E-68D64E11A41D}"/>
              </a:ext>
            </a:extLst>
          </p:cNvPr>
          <p:cNvGraphicFramePr>
            <a:graphicFrameLocks noGrp="1"/>
          </p:cNvGraphicFramePr>
          <p:nvPr>
            <p:extLst>
              <p:ext uri="{D42A27DB-BD31-4B8C-83A1-F6EECF244321}">
                <p14:modId xmlns:p14="http://schemas.microsoft.com/office/powerpoint/2010/main" val="3612997113"/>
              </p:ext>
            </p:extLst>
          </p:nvPr>
        </p:nvGraphicFramePr>
        <p:xfrm>
          <a:off x="176975" y="2481977"/>
          <a:ext cx="3899905" cy="2301573"/>
        </p:xfrm>
        <a:graphic>
          <a:graphicData uri="http://schemas.openxmlformats.org/drawingml/2006/table">
            <a:tbl>
              <a:tblPr>
                <a:tableStyleId>{5C22544A-7EE6-4342-B048-85BDC9FD1C3A}</a:tableStyleId>
              </a:tblPr>
              <a:tblGrid>
                <a:gridCol w="779981">
                  <a:extLst>
                    <a:ext uri="{9D8B030D-6E8A-4147-A177-3AD203B41FA5}">
                      <a16:colId xmlns:a16="http://schemas.microsoft.com/office/drawing/2014/main" val="4187861157"/>
                    </a:ext>
                  </a:extLst>
                </a:gridCol>
                <a:gridCol w="779981">
                  <a:extLst>
                    <a:ext uri="{9D8B030D-6E8A-4147-A177-3AD203B41FA5}">
                      <a16:colId xmlns:a16="http://schemas.microsoft.com/office/drawing/2014/main" val="3440522665"/>
                    </a:ext>
                  </a:extLst>
                </a:gridCol>
                <a:gridCol w="779981">
                  <a:extLst>
                    <a:ext uri="{9D8B030D-6E8A-4147-A177-3AD203B41FA5}">
                      <a16:colId xmlns:a16="http://schemas.microsoft.com/office/drawing/2014/main" val="3679298971"/>
                    </a:ext>
                  </a:extLst>
                </a:gridCol>
                <a:gridCol w="779981">
                  <a:extLst>
                    <a:ext uri="{9D8B030D-6E8A-4147-A177-3AD203B41FA5}">
                      <a16:colId xmlns:a16="http://schemas.microsoft.com/office/drawing/2014/main" val="491886649"/>
                    </a:ext>
                  </a:extLst>
                </a:gridCol>
                <a:gridCol w="779981">
                  <a:extLst>
                    <a:ext uri="{9D8B030D-6E8A-4147-A177-3AD203B41FA5}">
                      <a16:colId xmlns:a16="http://schemas.microsoft.com/office/drawing/2014/main" val="2636646872"/>
                    </a:ext>
                  </a:extLst>
                </a:gridCol>
              </a:tblGrid>
              <a:tr h="567204">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119517"/>
                  </a:ext>
                </a:extLst>
              </a:tr>
              <a:tr h="578123">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26387"/>
                  </a:ext>
                </a:extLst>
              </a:tr>
              <a:tr h="578123">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1251846"/>
                  </a:ext>
                </a:extLst>
              </a:tr>
              <a:tr h="578123">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28987"/>
                  </a:ext>
                </a:extLst>
              </a:tr>
            </a:tbl>
          </a:graphicData>
        </a:graphic>
      </p:graphicFrame>
      <p:graphicFrame>
        <p:nvGraphicFramePr>
          <p:cNvPr id="8" name="表格 5">
            <a:extLst>
              <a:ext uri="{FF2B5EF4-FFF2-40B4-BE49-F238E27FC236}">
                <a16:creationId xmlns:a16="http://schemas.microsoft.com/office/drawing/2014/main" id="{4A691753-F0D1-1E48-BF7E-8CEB75151926}"/>
              </a:ext>
            </a:extLst>
          </p:cNvPr>
          <p:cNvGraphicFramePr>
            <a:graphicFrameLocks noGrp="1"/>
          </p:cNvGraphicFramePr>
          <p:nvPr>
            <p:extLst>
              <p:ext uri="{D42A27DB-BD31-4B8C-83A1-F6EECF244321}">
                <p14:modId xmlns:p14="http://schemas.microsoft.com/office/powerpoint/2010/main" val="3161222324"/>
              </p:ext>
            </p:extLst>
          </p:nvPr>
        </p:nvGraphicFramePr>
        <p:xfrm>
          <a:off x="5076056" y="2481977"/>
          <a:ext cx="3899905" cy="2312492"/>
        </p:xfrm>
        <a:graphic>
          <a:graphicData uri="http://schemas.openxmlformats.org/drawingml/2006/table">
            <a:tbl>
              <a:tblPr>
                <a:tableStyleId>{5C22544A-7EE6-4342-B048-85BDC9FD1C3A}</a:tableStyleId>
              </a:tblPr>
              <a:tblGrid>
                <a:gridCol w="779981">
                  <a:extLst>
                    <a:ext uri="{9D8B030D-6E8A-4147-A177-3AD203B41FA5}">
                      <a16:colId xmlns:a16="http://schemas.microsoft.com/office/drawing/2014/main" val="4187861157"/>
                    </a:ext>
                  </a:extLst>
                </a:gridCol>
                <a:gridCol w="779981">
                  <a:extLst>
                    <a:ext uri="{9D8B030D-6E8A-4147-A177-3AD203B41FA5}">
                      <a16:colId xmlns:a16="http://schemas.microsoft.com/office/drawing/2014/main" val="3440522665"/>
                    </a:ext>
                  </a:extLst>
                </a:gridCol>
                <a:gridCol w="779981">
                  <a:extLst>
                    <a:ext uri="{9D8B030D-6E8A-4147-A177-3AD203B41FA5}">
                      <a16:colId xmlns:a16="http://schemas.microsoft.com/office/drawing/2014/main" val="3679298971"/>
                    </a:ext>
                  </a:extLst>
                </a:gridCol>
                <a:gridCol w="779981">
                  <a:extLst>
                    <a:ext uri="{9D8B030D-6E8A-4147-A177-3AD203B41FA5}">
                      <a16:colId xmlns:a16="http://schemas.microsoft.com/office/drawing/2014/main" val="491886649"/>
                    </a:ext>
                  </a:extLst>
                </a:gridCol>
                <a:gridCol w="779981">
                  <a:extLst>
                    <a:ext uri="{9D8B030D-6E8A-4147-A177-3AD203B41FA5}">
                      <a16:colId xmlns:a16="http://schemas.microsoft.com/office/drawing/2014/main" val="2636646872"/>
                    </a:ext>
                  </a:extLst>
                </a:gridCol>
              </a:tblGrid>
              <a:tr h="578123">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119517"/>
                  </a:ext>
                </a:extLst>
              </a:tr>
              <a:tr h="578123">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26387"/>
                  </a:ext>
                </a:extLst>
              </a:tr>
              <a:tr h="578123">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1251846"/>
                  </a:ext>
                </a:extLst>
              </a:tr>
              <a:tr h="578123">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28987"/>
                  </a:ext>
                </a:extLst>
              </a:tr>
            </a:tbl>
          </a:graphicData>
        </a:graphic>
      </p:graphicFrame>
      <p:sp>
        <p:nvSpPr>
          <p:cNvPr id="3" name="右箭头 2">
            <a:extLst>
              <a:ext uri="{FF2B5EF4-FFF2-40B4-BE49-F238E27FC236}">
                <a16:creationId xmlns:a16="http://schemas.microsoft.com/office/drawing/2014/main" id="{92E2ED09-C7F2-D845-A630-CDE69BB6C672}"/>
              </a:ext>
            </a:extLst>
          </p:cNvPr>
          <p:cNvSpPr/>
          <p:nvPr/>
        </p:nvSpPr>
        <p:spPr bwMode="auto">
          <a:xfrm>
            <a:off x="4319972" y="4005064"/>
            <a:ext cx="617153" cy="432048"/>
          </a:xfrm>
          <a:prstGeom prst="rightArrow">
            <a:avLst/>
          </a:prstGeom>
          <a:solidFill>
            <a:srgbClr val="2CA9D1"/>
          </a:solidFill>
          <a:ln w="9525" cap="flat" cmpd="sng" algn="ctr">
            <a:solidFill>
              <a:srgbClr val="2CA9D1"/>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pitchFamily="18" charset="0"/>
              <a:ea typeface="黑体" panose="02010609060101010101" pitchFamily="49" charset="-122"/>
            </a:endParaRPr>
          </a:p>
        </p:txBody>
      </p:sp>
      <p:sp>
        <p:nvSpPr>
          <p:cNvPr id="10" name="右箭头 9">
            <a:extLst>
              <a:ext uri="{FF2B5EF4-FFF2-40B4-BE49-F238E27FC236}">
                <a16:creationId xmlns:a16="http://schemas.microsoft.com/office/drawing/2014/main" id="{A5291C05-25DB-6B49-B5B6-4978C8D98DA6}"/>
              </a:ext>
            </a:extLst>
          </p:cNvPr>
          <p:cNvSpPr/>
          <p:nvPr/>
        </p:nvSpPr>
        <p:spPr bwMode="auto">
          <a:xfrm>
            <a:off x="4319972" y="2996952"/>
            <a:ext cx="617153" cy="432048"/>
          </a:xfrm>
          <a:prstGeom prst="rightArrow">
            <a:avLst/>
          </a:prstGeom>
          <a:solidFill>
            <a:srgbClr val="2CA9D1"/>
          </a:solidFill>
          <a:ln w="9525" cap="flat" cmpd="sng" algn="ctr">
            <a:solidFill>
              <a:srgbClr val="2CA9D1"/>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1422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文本框 154"/>
          <p:cNvSpPr txBox="1"/>
          <p:nvPr/>
        </p:nvSpPr>
        <p:spPr>
          <a:xfrm>
            <a:off x="863600" y="1232535"/>
            <a:ext cx="7629525" cy="643001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用频率域滤波消除周期噪声</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带阻滤波器</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带通滤波器</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陷波滤波器</a:t>
            </a:r>
          </a:p>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系统退化复原</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逆滤波</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最小均方误差（维纳）滤波</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约束最小二乘方滤波</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几何均值滤波</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endPar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endPar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7720"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5.</a:t>
              </a:r>
              <a:r>
                <a:rPr lang="zh-CN" altLang="en-US" sz="4000">
                  <a:ea typeface="黑体" panose="02010609060101010101" pitchFamily="49" charset="-122"/>
                </a:rPr>
                <a:t>  图像的复原与重建</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文本框 154"/>
          <p:cNvSpPr txBox="1"/>
          <p:nvPr/>
        </p:nvSpPr>
        <p:spPr>
          <a:xfrm>
            <a:off x="791845" y="1196340"/>
            <a:ext cx="7841615" cy="624205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彩色基础</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用来描述彩色光源质量的</a:t>
            </a:r>
            <a:r>
              <a:rPr kumimoji="0" lang="en-US" altLang="zh-CN"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3</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个基本量：辐射、光强、亮度</a:t>
            </a:r>
          </a:p>
          <a:p>
            <a:pPr marL="812800" marR="0" lvl="1"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用以区别不同颜色特性的是：亮度、色调和饱和度。色调与饱和度一起成为色度，因此颜色可用其亮度和色度来表征</a:t>
            </a:r>
          </a:p>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彩色模型</a:t>
            </a:r>
          </a:p>
          <a:p>
            <a:pPr marL="812800" marR="0" lvl="1" indent="-342900" algn="l" defTabSz="914400" rtl="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RGB彩色模型</a:t>
            </a:r>
          </a:p>
          <a:p>
            <a:pPr marL="812800" marR="0" lvl="1" indent="-342900" algn="l" defTabSz="914400" rtl="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CMY和CMYK彩色模型</a:t>
            </a:r>
          </a:p>
          <a:p>
            <a:pPr marL="812800" marR="0" lvl="1" indent="-342900" algn="l" defTabSz="914400" rtl="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HSI彩色模型</a:t>
            </a:r>
          </a:p>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彩色图像增强</a:t>
            </a: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112"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6.</a:t>
              </a:r>
              <a:r>
                <a:rPr lang="zh-CN" altLang="en-US" sz="4000">
                  <a:ea typeface="黑体" panose="02010609060101010101" pitchFamily="49" charset="-122"/>
                </a:rPr>
                <a:t>  彩色图像处理</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文本框 154"/>
          <p:cNvSpPr txBox="1"/>
          <p:nvPr/>
        </p:nvSpPr>
        <p:spPr>
          <a:xfrm>
            <a:off x="791845" y="1196340"/>
            <a:ext cx="7592695" cy="1122045"/>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例</a:t>
            </a:r>
            <a:r>
              <a:rPr kumimoji="0" lang="en-US" altLang="zh-CN"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1</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：以下选项中，不属于表色系的是：（ ）</a:t>
            </a:r>
          </a:p>
          <a:p>
            <a:pPr marL="12700" marR="0" lvl="0" indent="0" algn="l" defTabSz="914400" rtl="0" eaLnBrk="1" fontAlgn="auto" latinLnBrk="0" hangingPunct="1">
              <a:lnSpc>
                <a:spcPct val="100000"/>
              </a:lnSpc>
              <a:spcBef>
                <a:spcPts val="1320"/>
              </a:spcBef>
              <a:spcAft>
                <a:spcPts val="0"/>
              </a:spcAft>
              <a:buClr>
                <a:srgbClr val="3333CC"/>
              </a:buClr>
              <a:buSzPct val="53000"/>
              <a:buFont typeface="Wingdings" panose="05000000000000000000"/>
              <a:buNone/>
              <a:tabLst>
                <a:tab pos="354965" algn="l"/>
                <a:tab pos="355600" algn="l"/>
              </a:tabLst>
              <a:defRPr/>
            </a:pPr>
            <a:r>
              <a:rPr kumimoji="0" lang="en-US" altLang="zh-CN"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A</a:t>
            </a:r>
            <a:r>
              <a:rPr kumimoji="0" lang="en-US" altLang="zh-CN"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RGB </a:t>
            </a:r>
            <a:r>
              <a:rPr kumimoji="0" lang="en-US" altLang="zh-CN"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B</a:t>
            </a:r>
            <a:r>
              <a:rPr kumimoji="0" lang="en-US" altLang="zh-CN"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DCT </a:t>
            </a:r>
            <a:r>
              <a:rPr kumimoji="0" lang="en-US" altLang="zh-CN"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C</a:t>
            </a:r>
            <a:r>
              <a:rPr kumimoji="0" lang="en-US" altLang="zh-CN"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CMYK </a:t>
            </a:r>
            <a:r>
              <a:rPr kumimoji="0" lang="en-US" altLang="zh-CN"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D</a:t>
            </a:r>
            <a:r>
              <a:rPr kumimoji="0" lang="en-US" altLang="zh-CN"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HSI</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112"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6.</a:t>
              </a:r>
              <a:r>
                <a:rPr lang="zh-CN" altLang="en-US" sz="4000">
                  <a:ea typeface="黑体" panose="02010609060101010101" pitchFamily="49" charset="-122"/>
                </a:rPr>
                <a:t>  彩色图像处理</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文本框 1"/>
          <p:cNvSpPr txBox="1"/>
          <p:nvPr/>
        </p:nvSpPr>
        <p:spPr>
          <a:xfrm>
            <a:off x="755650" y="2420620"/>
            <a:ext cx="7592695" cy="1490152"/>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32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例</a:t>
            </a:r>
            <a:r>
              <a:rPr kumimoji="0" lang="en-US" altLang="zh-CN"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2</a:t>
            </a: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：为何彩色图像要经过 RGB 到 HSI 模型转换才能处理？</a:t>
            </a:r>
          </a:p>
          <a:p>
            <a:pPr marL="12700" marR="0" lvl="0" indent="0" algn="l" defTabSz="914400" rtl="0" eaLnBrk="1" fontAlgn="auto" latinLnBrk="0" hangingPunct="1">
              <a:lnSpc>
                <a:spcPct val="100000"/>
              </a:lnSpc>
              <a:spcBef>
                <a:spcPts val="1320"/>
              </a:spcBef>
              <a:spcAft>
                <a:spcPts val="0"/>
              </a:spcAft>
              <a:buClr>
                <a:srgbClr val="3333CC"/>
              </a:buClr>
              <a:buSzPct val="53000"/>
              <a:buFont typeface="Wingdings" panose="05000000000000000000"/>
              <a:buNone/>
              <a:tabLst>
                <a:tab pos="354965" algn="l"/>
                <a:tab pos="355600" algn="l"/>
              </a:tabLst>
              <a:defRPr/>
            </a:pPr>
            <a:r>
              <a:rPr kumimoji="0" lang="en-US" altLang="zh-CN"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	</a:t>
            </a: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sp>
        <p:nvSpPr>
          <p:cNvPr id="3" name="文本框 2">
            <a:extLst>
              <a:ext uri="{FF2B5EF4-FFF2-40B4-BE49-F238E27FC236}">
                <a16:creationId xmlns:a16="http://schemas.microsoft.com/office/drawing/2014/main" id="{7B7A92F5-0A75-5840-9B31-B4E1213B23E1}"/>
              </a:ext>
            </a:extLst>
          </p:cNvPr>
          <p:cNvSpPr txBox="1"/>
          <p:nvPr/>
        </p:nvSpPr>
        <p:spPr>
          <a:xfrm>
            <a:off x="7704348" y="1214205"/>
            <a:ext cx="397866" cy="477054"/>
          </a:xfrm>
          <a:prstGeom prst="rect">
            <a:avLst/>
          </a:prstGeom>
          <a:noFill/>
        </p:spPr>
        <p:txBody>
          <a:bodyPr wrap="none" rtlCol="0">
            <a:spAutoFit/>
          </a:bodyPr>
          <a:lstStyle/>
          <a:p>
            <a:r>
              <a:rPr kumimoji="1" lang="en-US" altLang="zh-CN" dirty="0"/>
              <a:t>B</a:t>
            </a:r>
            <a:endParaRPr kumimoji="1" lang="zh-CN" altLang="en-US" dirty="0"/>
          </a:p>
        </p:txBody>
      </p:sp>
      <p:sp>
        <p:nvSpPr>
          <p:cNvPr id="6" name="文本框 5">
            <a:extLst>
              <a:ext uri="{FF2B5EF4-FFF2-40B4-BE49-F238E27FC236}">
                <a16:creationId xmlns:a16="http://schemas.microsoft.com/office/drawing/2014/main" id="{FB7E8481-D15A-864D-8AA8-EA4311880667}"/>
              </a:ext>
            </a:extLst>
          </p:cNvPr>
          <p:cNvSpPr txBox="1"/>
          <p:nvPr/>
        </p:nvSpPr>
        <p:spPr>
          <a:xfrm>
            <a:off x="1007604" y="3537012"/>
            <a:ext cx="7654290" cy="2862322"/>
          </a:xfrm>
          <a:prstGeom prst="rect">
            <a:avLst/>
          </a:prstGeom>
          <a:noFill/>
        </p:spPr>
        <p:txBody>
          <a:bodyPr wrap="square" rtlCol="0">
            <a:spAutoFit/>
          </a:bodyPr>
          <a:lstStyle/>
          <a:p>
            <a:r>
              <a:rPr lang="zh-CN" altLang="en-US" sz="2000" dirty="0">
                <a:solidFill>
                  <a:prstClr val="black"/>
                </a:solidFill>
                <a:latin typeface="楷体" panose="02010609060101010101" pitchFamily="49" charset="-122"/>
                <a:ea typeface="楷体" panose="02010609060101010101" pitchFamily="49" charset="-122"/>
                <a:cs typeface="楷体" panose="02010609060101010101" pitchFamily="49" charset="-122"/>
              </a:rPr>
              <a:t>答：如果直接对 RGB 模型中的 R,G,B 分量处理，很可能会引起三个量不同程度的变化，由RGB 模型描述的处理图像就会出现色差问题，颜色上会有很大程度的失真。因此，人们在此基础上提出了 HSI 模型，它的出现使得在保持色彩无失真的情况下实现彩色图像处理成为可能。 通过先将 RGB 模型转化为 HSI 模型，得到相关性较小的色调，色饱和度和亮度，然后仅对其中的亮度分量进行处理，再转化为 RGB。这样就可以避免直接对RGB 分量处理而产生图像失真。</a:t>
            </a:r>
          </a:p>
          <a:p>
            <a:endParaRPr kumimoji="1"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2511" y="1304836"/>
            <a:ext cx="7884876" cy="90424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60"/>
              </a:spcBef>
              <a:spcAft>
                <a:spcPts val="0"/>
              </a:spcAft>
              <a:buClr>
                <a:srgbClr val="3333CC"/>
              </a:buClr>
              <a:buSzPct val="55000"/>
              <a:buFont typeface="Wingdings" panose="05000000000000000000"/>
              <a:buChar char=""/>
              <a:tabLst>
                <a:tab pos="354965" algn="l"/>
                <a:tab pos="355600" algn="l"/>
              </a:tabLst>
              <a:defRPr/>
            </a:pPr>
            <a:r>
              <a:rPr kumimoji="0" lang="zh-CN" altLang="en-US" sz="28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宋体" panose="02010600030101010101" pitchFamily="2" charset="-122"/>
              </a:rPr>
              <a:t>在线考试规则</a:t>
            </a:r>
            <a:endParaRPr kumimoji="0" lang="zh-CN" altLang="en-US" sz="28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宋体" panose="02010600030101010101" pitchFamily="2" charset="-122"/>
            </a:endParaRPr>
          </a:p>
          <a:p>
            <a:pPr marL="12700" marR="0" lvl="0" algn="l" defTabSz="914400" rtl="0" eaLnBrk="1" fontAlgn="auto" latinLnBrk="0" hangingPunct="1">
              <a:lnSpc>
                <a:spcPct val="100000"/>
              </a:lnSpc>
              <a:spcBef>
                <a:spcPts val="100"/>
              </a:spcBef>
              <a:spcAft>
                <a:spcPts val="0"/>
              </a:spcAft>
              <a:buClr>
                <a:srgbClr val="3333CC"/>
              </a:buClr>
              <a:buSzPct val="55000"/>
              <a:tabLst>
                <a:tab pos="354965" algn="l"/>
                <a:tab pos="355600" algn="l"/>
              </a:tabLst>
              <a:defRPr/>
            </a:pPr>
            <a:endParaRPr kumimoji="0" lang="en-US" altLang="zh-CN"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宋体" panose="02010600030101010101" pitchFamily="2" charset="-122"/>
            </a:endParaRPr>
          </a:p>
        </p:txBody>
      </p:sp>
      <p:sp>
        <p:nvSpPr>
          <p:cNvPr id="68" name="文本框 67"/>
          <p:cNvSpPr txBox="1"/>
          <p:nvPr/>
        </p:nvSpPr>
        <p:spPr>
          <a:xfrm>
            <a:off x="359532" y="1736812"/>
            <a:ext cx="7884876" cy="4218305"/>
          </a:xfrm>
          <a:prstGeom prst="rect">
            <a:avLst/>
          </a:prstGeom>
          <a:noFill/>
        </p:spPr>
        <p:txBody>
          <a:bodyPr wrap="square">
            <a:spAutoFit/>
          </a:bodyPr>
          <a:lstStyle/>
          <a:p>
            <a:pPr marL="812800" marR="0" lvl="0" indent="-342900" algn="l"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sz="24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要求：</a:t>
            </a:r>
          </a:p>
          <a:p>
            <a:pPr marL="1270000" marR="0" lvl="1" indent="-342900" algn="l"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sz="20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考试开始前15分钟开始设备调试，须保证电子设备拍摄角度如“摄像范围参考图（侧面图）”所示，即答题纸、草稿纸、考生上半身、脸部均在摄像投视域内</a:t>
            </a:r>
          </a:p>
          <a:p>
            <a:pPr marL="1270000" marR="0" lvl="1" indent="-342900" algn="l"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sz="20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在答题纸最上端写上：“我承诺，我将严格遵守考试纪律”，以及自己的姓名、学号。</a:t>
            </a:r>
          </a:p>
          <a:p>
            <a:pPr marL="1270000" marR="0" lvl="1" indent="-342900" algn="l"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sz="20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考试开始后不能离开拍摄范围，如考试期间直播设备掉线时间过长，或无画面、或考生离开拍摄范围，则本次考试作废</a:t>
            </a:r>
          </a:p>
          <a:p>
            <a:pPr marL="1270000" marR="0" lvl="1" indent="-342900" algn="l"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sz="20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考试开始时会在课程群中发布笔试问卷，问卷将在考试结束时自动关闭。</a:t>
            </a:r>
          </a:p>
          <a:p>
            <a:pPr marL="1270000" marR="0" lvl="1" indent="-342900" algn="l" defTabSz="914400" rtl="0" eaLnBrk="1" fontAlgn="auto" latinLnBrk="0" hangingPunct="1">
              <a:lnSpc>
                <a:spcPct val="100000"/>
              </a:lnSpc>
              <a:spcBef>
                <a:spcPts val="580"/>
              </a:spcBef>
              <a:spcAft>
                <a:spcPts val="0"/>
              </a:spcAft>
              <a:buClrTx/>
              <a:buSzTx/>
              <a:buFont typeface="Wingdings" panose="05000000000000000000" charset="0"/>
              <a:buChar char="Ø"/>
              <a:defRPr/>
            </a:pPr>
            <a:r>
              <a:rPr kumimoji="0" sz="2000" i="0" u="none" strike="noStrike" cap="none" normalizeH="0" noProof="0" dirty="0">
                <a:ln>
                  <a:noFill/>
                </a:ln>
                <a:solidFill>
                  <a:schemeClr val="tx1"/>
                </a:solidFill>
                <a:effectLst/>
                <a:uLnTx/>
                <a:uFillTx/>
                <a:latin typeface="楷体" panose="02010609060101010101" pitchFamily="49" charset="-122"/>
                <a:ea typeface="楷体" panose="02010609060101010101" pitchFamily="49" charset="-122"/>
              </a:rPr>
              <a:t>考生只需在答题纸上答题</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112" cy="1113"/>
            </a:xfrm>
            <a:prstGeom prst="rect">
              <a:avLst/>
            </a:prstGeom>
            <a:noFill/>
            <a:ln w="9525">
              <a:noFill/>
              <a:miter lim="800000"/>
            </a:ln>
            <a:effectLst/>
          </p:spPr>
          <p:txBody>
            <a:bodyPr wrap="none">
              <a:spAutoFit/>
            </a:bodyPr>
            <a:lstStyle/>
            <a:p>
              <a:r>
                <a:rPr lang="zh-CN" altLang="en-US" sz="4000">
                  <a:ea typeface="黑体" panose="02010609060101010101" pitchFamily="49" charset="-122"/>
                </a:rPr>
                <a:t>期末开卷考试</a:t>
              </a:r>
            </a:p>
          </p:txBody>
        </p:sp>
        <p:pic>
          <p:nvPicPr>
            <p:cNvPr id="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object 4"/>
          <p:cNvSpPr txBox="1"/>
          <p:nvPr/>
        </p:nvSpPr>
        <p:spPr>
          <a:xfrm>
            <a:off x="611686" y="1181287"/>
            <a:ext cx="8528685" cy="5594350"/>
          </a:xfrm>
          <a:prstGeom prst="rect">
            <a:avLst/>
          </a:prstGeom>
        </p:spPr>
        <p:txBody>
          <a:bodyPr vert="horz" wrap="square" lIns="0" tIns="166370" rIns="0" bIns="0" rtlCol="0">
            <a:spAutoFit/>
          </a:bodyPr>
          <a:lstStyle/>
          <a:p>
            <a:pPr marL="355600" indent="-342900" fontAlgn="auto">
              <a:spcBef>
                <a:spcPts val="1310"/>
              </a:spcBef>
              <a:spcAft>
                <a:spcPts val="0"/>
              </a:spcAft>
              <a:buClr>
                <a:srgbClr val="3333CC"/>
              </a:buClr>
              <a:buSzPct val="53000"/>
              <a:buFont typeface="Wingdings" panose="05000000000000000000"/>
              <a:buChar char=""/>
              <a:tabLst>
                <a:tab pos="354965" algn="l"/>
                <a:tab pos="355600" algn="l"/>
              </a:tabLst>
            </a:pPr>
            <a:r>
              <a:rPr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图像压缩基本概念</a:t>
            </a:r>
          </a:p>
          <a:p>
            <a:pPr marL="812165" marR="299720" lvl="1" indent="-342900" algn="l" fontAlgn="auto">
              <a:lnSpc>
                <a:spcPts val="3030"/>
              </a:lnSpc>
              <a:spcBef>
                <a:spcPts val="1445"/>
              </a:spcBef>
              <a:spcAft>
                <a:spcPts val="0"/>
              </a:spcAft>
              <a:buClr>
                <a:srgbClr val="FF0000"/>
              </a:buClr>
              <a:buSzPct val="86000"/>
              <a:buFont typeface="Wingdings" panose="05000000000000000000" charset="0"/>
              <a:buChar char="Ø"/>
              <a:tabLst>
                <a:tab pos="755650" algn="l"/>
              </a:tabLst>
            </a:pPr>
            <a:r>
              <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图像编码的目的：</a:t>
            </a:r>
            <a:r>
              <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节省存储空间；减少传输时间；利于处理，降低处理成本</a:t>
            </a:r>
            <a:endParaRPr sz="28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165" marR="299720" lvl="1" indent="-342900" fontAlgn="auto">
              <a:lnSpc>
                <a:spcPts val="3030"/>
              </a:lnSpc>
              <a:spcBef>
                <a:spcPts val="1445"/>
              </a:spcBef>
              <a:spcAft>
                <a:spcPts val="0"/>
              </a:spcAft>
              <a:buClr>
                <a:srgbClr val="FF0000"/>
              </a:buClr>
              <a:buSzPct val="86000"/>
              <a:buFont typeface="Wingdings" panose="05000000000000000000" charset="0"/>
              <a:buChar char="Ø"/>
              <a:tabLst>
                <a:tab pos="755650" algn="l"/>
              </a:tabLst>
            </a:pP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图像压缩分类：</a:t>
            </a:r>
          </a:p>
          <a:p>
            <a:pPr marL="1269365" marR="299720" lvl="2" indent="-342900" algn="l" fontAlgn="auto">
              <a:lnSpc>
                <a:spcPts val="3030"/>
              </a:lnSpc>
              <a:spcBef>
                <a:spcPts val="1445"/>
              </a:spcBef>
              <a:spcAft>
                <a:spcPts val="0"/>
              </a:spcAft>
              <a:buClr>
                <a:srgbClr val="FF0000"/>
              </a:buClr>
              <a:buSzPct val="86000"/>
              <a:buFont typeface="Wingdings" panose="05000000000000000000" charset="0"/>
              <a:buChar char="Ø"/>
              <a:tabLst>
                <a:tab pos="755650" algn="l"/>
              </a:tabLst>
            </a:pPr>
            <a:r>
              <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从应用角度分类</a:t>
            </a: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静止图像编码；活动图像编码；二值图像编码</a:t>
            </a:r>
          </a:p>
          <a:p>
            <a:pPr marL="1269365" marR="299720" lvl="2" indent="-342900" algn="l" fontAlgn="auto">
              <a:lnSpc>
                <a:spcPts val="3030"/>
              </a:lnSpc>
              <a:spcBef>
                <a:spcPts val="1445"/>
              </a:spcBef>
              <a:spcAft>
                <a:spcPts val="0"/>
              </a:spcAft>
              <a:buClr>
                <a:srgbClr val="FF0000"/>
              </a:buClr>
              <a:buSzPct val="86000"/>
              <a:buFont typeface="Wingdings" panose="05000000000000000000" charset="0"/>
              <a:buChar char="Ø"/>
              <a:tabLst>
                <a:tab pos="755650" algn="l"/>
              </a:tabLst>
            </a:pPr>
            <a:r>
              <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从信息保持程度角度分类</a:t>
            </a: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有损压缩（有失真、有误差编码）；无损压缩(无失真编码、信息保持编码）</a:t>
            </a:r>
            <a:endPar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69365" marR="299720" lvl="2" indent="-342900" algn="l" fontAlgn="auto">
              <a:lnSpc>
                <a:spcPts val="3030"/>
              </a:lnSpc>
              <a:spcBef>
                <a:spcPts val="1445"/>
              </a:spcBef>
              <a:spcAft>
                <a:spcPts val="0"/>
              </a:spcAft>
              <a:buClr>
                <a:srgbClr val="FF0000"/>
              </a:buClr>
              <a:buSzPct val="86000"/>
              <a:buFont typeface="Wingdings" panose="05000000000000000000" charset="0"/>
              <a:buChar char="Ø"/>
              <a:tabLst>
                <a:tab pos="755650" algn="l"/>
              </a:tabLst>
            </a:pPr>
            <a:r>
              <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从具体的编码技术角度分类</a:t>
            </a: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空域法，变换域法；预测编码，变换编码，统计编码等</a:t>
            </a:r>
            <a:endPar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69365" marR="299720" lvl="2" indent="-342900" algn="l" fontAlgn="auto">
              <a:lnSpc>
                <a:spcPts val="3030"/>
              </a:lnSpc>
              <a:spcBef>
                <a:spcPts val="1445"/>
              </a:spcBef>
              <a:spcAft>
                <a:spcPts val="0"/>
              </a:spcAft>
              <a:buClr>
                <a:srgbClr val="FF0000"/>
              </a:buClr>
              <a:buSzPct val="86000"/>
              <a:buFont typeface="Wingdings" panose="05000000000000000000" charset="0"/>
              <a:buChar char="Ø"/>
              <a:tabLst>
                <a:tab pos="755650" algn="l"/>
              </a:tabLst>
            </a:pPr>
            <a:endParaRPr sz="28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object 4"/>
          <p:cNvSpPr txBox="1"/>
          <p:nvPr/>
        </p:nvSpPr>
        <p:spPr>
          <a:xfrm>
            <a:off x="611686" y="1181287"/>
            <a:ext cx="8528685" cy="4932680"/>
          </a:xfrm>
          <a:prstGeom prst="rect">
            <a:avLst/>
          </a:prstGeom>
        </p:spPr>
        <p:txBody>
          <a:bodyPr vert="horz" wrap="square" lIns="0" tIns="166370" rIns="0" bIns="0" rtlCol="0">
            <a:spAutoFit/>
          </a:bodyPr>
          <a:lstStyle/>
          <a:p>
            <a:pPr marL="355600" lvl="2" indent="-342900" algn="l" fontAlgn="auto">
              <a:lnSpc>
                <a:spcPct val="100000"/>
              </a:lnSpc>
              <a:spcBef>
                <a:spcPts val="1075"/>
              </a:spcBef>
              <a:spcAft>
                <a:spcPts val="0"/>
              </a:spcAft>
              <a:buClr>
                <a:srgbClr val="3333CC"/>
              </a:buClr>
              <a:buSzPct val="53000"/>
              <a:buFont typeface="Wingdings" panose="05000000000000000000"/>
              <a:buChar char=""/>
              <a:tabLst>
                <a:tab pos="354965" algn="l"/>
                <a:tab pos="355600" algn="l"/>
              </a:tabLst>
            </a:pPr>
            <a:r>
              <a:rPr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图像压缩</a:t>
            </a: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中的保真度准则：</a:t>
            </a:r>
          </a:p>
          <a:p>
            <a:pPr marL="812800" lvl="1" indent="-342900" fontAlgn="auto">
              <a:spcBef>
                <a:spcPts val="1075"/>
              </a:spcBef>
              <a:spcAft>
                <a:spcPts val="0"/>
              </a:spcAft>
              <a:buClr>
                <a:srgbClr val="3333CC"/>
              </a:buClr>
              <a:buSzPct val="53000"/>
              <a:buFont typeface="Wingdings" panose="05000000000000000000"/>
              <a:buChar char=""/>
              <a:tabLst>
                <a:tab pos="354965" algn="l"/>
                <a:tab pos="355600" algn="l"/>
              </a:tabLst>
            </a:pP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客观：总偏差、均方差、均方信噪比</a:t>
            </a:r>
          </a:p>
          <a:p>
            <a:pPr marL="355600" lvl="1" indent="-342900" algn="l" fontAlgn="auto">
              <a:lnSpc>
                <a:spcPct val="100000"/>
              </a:lnSpc>
              <a:spcBef>
                <a:spcPts val="1075"/>
              </a:spcBef>
              <a:spcAft>
                <a:spcPts val="0"/>
              </a:spcAft>
              <a:buClr>
                <a:srgbClr val="3333CC"/>
              </a:buClr>
              <a:buSzPct val="53000"/>
              <a:buFont typeface="Wingdings" panose="05000000000000000000"/>
              <a:buChar char=""/>
              <a:tabLst>
                <a:tab pos="354965" algn="l"/>
                <a:tab pos="355600" algn="l"/>
              </a:tabLst>
            </a:pPr>
            <a:r>
              <a:rPr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度量编码方法的优劣：</a:t>
            </a: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速度、保真度、冗余度、编码效率</a:t>
            </a:r>
          </a:p>
          <a:p>
            <a:pPr marL="355600" lvl="1" indent="-342900" algn="l" fontAlgn="auto">
              <a:lnSpc>
                <a:spcPct val="100000"/>
              </a:lnSpc>
              <a:spcBef>
                <a:spcPts val="1075"/>
              </a:spcBef>
              <a:spcAft>
                <a:spcPts val="0"/>
              </a:spcAft>
              <a:buClr>
                <a:srgbClr val="3333CC"/>
              </a:buClr>
              <a:buSzPct val="53000"/>
              <a:buFont typeface="Wingdings" panose="05000000000000000000"/>
              <a:buChar char=""/>
              <a:tabLst>
                <a:tab pos="354965" algn="l"/>
                <a:tab pos="355600" algn="l"/>
              </a:tabLst>
            </a:pP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冗余分类：</a:t>
            </a:r>
          </a:p>
          <a:p>
            <a:pPr marL="812800" lvl="1" indent="-342900" algn="l" fontAlgn="auto">
              <a:lnSpc>
                <a:spcPct val="100000"/>
              </a:lnSpc>
              <a:spcBef>
                <a:spcPts val="1075"/>
              </a:spcBef>
              <a:spcAft>
                <a:spcPts val="0"/>
              </a:spcAft>
              <a:buClr>
                <a:srgbClr val="3333CC"/>
              </a:buClr>
              <a:buSzPct val="53000"/>
              <a:buFont typeface="Wingdings" panose="05000000000000000000"/>
              <a:buChar char=""/>
              <a:tabLst>
                <a:tab pos="354965" algn="l"/>
                <a:tab pos="355600" algn="l"/>
              </a:tabLst>
            </a:pP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编码冗余：符号序列，码字（码字长度）</a:t>
            </a:r>
            <a:endPar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algn="l" fontAlgn="auto">
              <a:lnSpc>
                <a:spcPct val="100000"/>
              </a:lnSpc>
              <a:spcBef>
                <a:spcPts val="1075"/>
              </a:spcBef>
              <a:spcAft>
                <a:spcPts val="0"/>
              </a:spcAft>
              <a:buClr>
                <a:srgbClr val="3333CC"/>
              </a:buClr>
              <a:buSzPct val="53000"/>
              <a:buFont typeface="Wingdings" panose="05000000000000000000"/>
              <a:buChar char=""/>
              <a:tabLst>
                <a:tab pos="354965" algn="l"/>
                <a:tab pos="355600" algn="l"/>
              </a:tabLst>
            </a:pP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像素间相关性冗余：帧间像素信息冗余，帧内像素信息冗余</a:t>
            </a:r>
            <a:endPar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algn="l" fontAlgn="auto">
              <a:lnSpc>
                <a:spcPct val="100000"/>
              </a:lnSpc>
              <a:spcBef>
                <a:spcPts val="1075"/>
              </a:spcBef>
              <a:spcAft>
                <a:spcPts val="0"/>
              </a:spcAft>
              <a:buClr>
                <a:srgbClr val="3333CC"/>
              </a:buClr>
              <a:buSzPct val="53000"/>
              <a:buFont typeface="Wingdings" panose="05000000000000000000"/>
              <a:buChar char=""/>
              <a:tabLst>
                <a:tab pos="354965" algn="l"/>
                <a:tab pos="355600" algn="l"/>
              </a:tabLst>
            </a:pP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视觉冗余：人眼对所有视觉信息并不是都具有相同的敏感度；人	眼的空间分辨率，时间分辨率</a:t>
            </a:r>
            <a:endParaRPr sz="28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0" name="object 4"/>
              <p:cNvSpPr txBox="1"/>
              <p:nvPr/>
            </p:nvSpPr>
            <p:spPr>
              <a:xfrm>
                <a:off x="611686" y="1181287"/>
                <a:ext cx="8528685" cy="3839210"/>
              </a:xfrm>
              <a:prstGeom prst="rect">
                <a:avLst/>
              </a:prstGeom>
            </p:spPr>
            <p:txBody>
              <a:bodyPr vert="horz" wrap="square" lIns="0" tIns="166370" rIns="0" bIns="0" rtlCol="0">
                <a:spAutoFit/>
              </a:bodyPr>
              <a:lstStyle/>
              <a:p>
                <a:pPr marL="812800" lvl="1" indent="-342900" fontAlgn="auto">
                  <a:spcBef>
                    <a:spcPts val="1030"/>
                  </a:spcBef>
                  <a:spcAft>
                    <a:spcPts val="0"/>
                  </a:spcAft>
                  <a:buClr>
                    <a:srgbClr val="3333CC"/>
                  </a:buClr>
                  <a:buSzPct val="53000"/>
                  <a:buFont typeface="Wingdings" panose="05000000000000000000"/>
                  <a:buChar char=""/>
                  <a:tabLst>
                    <a:tab pos="354965" algn="l"/>
                    <a:tab pos="355600" algn="l"/>
                  </a:tabLst>
                </a:pP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图像信息的度量</a:t>
                </a:r>
              </a:p>
              <a:p>
                <a:pPr marL="1270000" lvl="2" indent="-342900" fontAlgn="auto">
                  <a:spcBef>
                    <a:spcPts val="1030"/>
                  </a:spcBef>
                  <a:spcAft>
                    <a:spcPts val="0"/>
                  </a:spcAft>
                  <a:buClr>
                    <a:srgbClr val="3333CC"/>
                  </a:buClr>
                  <a:buSzPct val="53000"/>
                  <a:buFont typeface="Wingdings" panose="05000000000000000000"/>
                  <a:buChar char=""/>
                  <a:tabLst>
                    <a:tab pos="354965" algn="l"/>
                    <a:tab pos="355600" algn="l"/>
                  </a:tabLst>
                </a:pPr>
                <a:r>
                  <a:rPr lang="zh-CN" sz="2400" spc="-5" dirty="0">
                    <a:solidFill>
                      <a:schemeClr val="tx1"/>
                    </a:solidFill>
                    <a:latin typeface="楷体" panose="02010609060101010101" pitchFamily="49" charset="-122"/>
                    <a:ea typeface="楷体" panose="02010609060101010101" pitchFamily="49" charset="-122"/>
                    <a:cs typeface="楷体" panose="02010609060101010101" pitchFamily="49" charset="-122"/>
                  </a:rPr>
                  <a:t>平均码长</a:t>
                </a:r>
              </a:p>
              <a:p>
                <a:pPr marL="1270000" lvl="2" indent="-342900" fontAlgn="auto">
                  <a:spcBef>
                    <a:spcPts val="1030"/>
                  </a:spcBef>
                  <a:spcAft>
                    <a:spcPts val="0"/>
                  </a:spcAft>
                  <a:buClr>
                    <a:srgbClr val="3333CC"/>
                  </a:buClr>
                  <a:buSzPct val="53000"/>
                  <a:buFont typeface="Wingdings" panose="05000000000000000000"/>
                  <a:buChar char=""/>
                  <a:tabLst>
                    <a:tab pos="354965" algn="l"/>
                    <a:tab pos="355600" algn="l"/>
                  </a:tabLst>
                </a:pPr>
                <a:r>
                  <a:rPr lang="zh-CN" altLang="en-US" sz="2400" spc="-5" dirty="0">
                    <a:solidFill>
                      <a:schemeClr val="tx1"/>
                    </a:solidFill>
                    <a:latin typeface="楷体" panose="02010609060101010101" pitchFamily="49" charset="-122"/>
                    <a:ea typeface="楷体" panose="02010609060101010101" pitchFamily="49" charset="-122"/>
                    <a:cs typeface="楷体" panose="02010609060101010101" pitchFamily="49" charset="-122"/>
                  </a:rPr>
                  <a:t>信源熵</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：从一个可能事件的离散集合</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a:t>
                </a:r>
                <a:r>
                  <a:rPr lang="en-US" altLang="zh-CN" sz="2400" spc="-5" baseline="-25000" dirty="0">
                    <a:solidFill>
                      <a:prstClr val="black"/>
                    </a:solidFill>
                    <a:latin typeface="楷体" panose="02010609060101010101" pitchFamily="49" charset="-122"/>
                    <a:ea typeface="楷体" panose="02010609060101010101" pitchFamily="49" charset="-122"/>
                    <a:cs typeface="楷体" panose="02010609060101010101" pitchFamily="49" charset="-122"/>
                  </a:rPr>
                  <a:t>1</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a:t>
                </a:r>
                <a:r>
                  <a:rPr lang="en-US" altLang="zh-CN" sz="2400" spc="-5" baseline="-25000" dirty="0">
                    <a:solidFill>
                      <a:prstClr val="black"/>
                    </a:solidFill>
                    <a:latin typeface="楷体" panose="02010609060101010101" pitchFamily="49" charset="-122"/>
                    <a:ea typeface="楷体" panose="02010609060101010101" pitchFamily="49" charset="-122"/>
                    <a:cs typeface="楷体" panose="02010609060101010101" pitchFamily="49" charset="-122"/>
                  </a:rPr>
                  <a:t>2</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a:t>
                </a:r>
                <a:r>
                  <a:rPr lang="en-US" altLang="zh-CN" sz="2400" spc="-5" baseline="-25000" dirty="0">
                    <a:solidFill>
                      <a:prstClr val="black"/>
                    </a:solidFill>
                    <a:latin typeface="楷体" panose="02010609060101010101" pitchFamily="49" charset="-122"/>
                    <a:ea typeface="楷体" panose="02010609060101010101" pitchFamily="49" charset="-122"/>
                    <a:cs typeface="楷体" panose="02010609060101010101" pitchFamily="49" charset="-122"/>
                  </a:rPr>
                  <a:t>j</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给定一个统计独立随机事件的信源，与该集合相联系的概率</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{P(a</a:t>
                </a:r>
                <a:r>
                  <a:rPr lang="en-US" altLang="zh-CN" sz="2400" spc="-5" baseline="-25000" dirty="0">
                    <a:solidFill>
                      <a:prstClr val="black"/>
                    </a:solidFill>
                    <a:latin typeface="楷体" panose="02010609060101010101" pitchFamily="49" charset="-122"/>
                    <a:ea typeface="楷体" panose="02010609060101010101" pitchFamily="49" charset="-122"/>
                    <a:cs typeface="楷体" panose="02010609060101010101" pitchFamily="49" charset="-122"/>
                  </a:rPr>
                  <a:t>1</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),P(a</a:t>
                </a:r>
                <a:r>
                  <a:rPr lang="en-US" altLang="zh-CN" sz="2400" spc="-5" baseline="-25000" dirty="0">
                    <a:solidFill>
                      <a:prstClr val="black"/>
                    </a:solidFill>
                    <a:latin typeface="楷体" panose="02010609060101010101" pitchFamily="49" charset="-122"/>
                    <a:ea typeface="楷体" panose="02010609060101010101" pitchFamily="49" charset="-122"/>
                    <a:cs typeface="楷体" panose="02010609060101010101" pitchFamily="49" charset="-122"/>
                  </a:rPr>
                  <a:t>2</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),...,P(a</a:t>
                </a:r>
                <a:r>
                  <a:rPr lang="en-US" altLang="zh-CN" sz="2400" spc="-5" baseline="-25000" dirty="0">
                    <a:solidFill>
                      <a:prstClr val="black"/>
                    </a:solidFill>
                    <a:latin typeface="楷体" panose="02010609060101010101" pitchFamily="49" charset="-122"/>
                    <a:ea typeface="楷体" panose="02010609060101010101" pitchFamily="49" charset="-122"/>
                    <a:cs typeface="楷体" panose="02010609060101010101" pitchFamily="49" charset="-122"/>
                  </a:rPr>
                  <a:t>j</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，则每个信源输出的平均信息称为该信源的熵，即</a:t>
                </a:r>
              </a:p>
              <a:p>
                <a:pPr marL="1727200" lvl="3" indent="-342900" fontAlgn="auto">
                  <a:spcBef>
                    <a:spcPts val="1030"/>
                  </a:spcBef>
                  <a:spcAft>
                    <a:spcPts val="0"/>
                  </a:spcAft>
                  <a:buClr>
                    <a:srgbClr val="3333CC"/>
                  </a:buClr>
                  <a:buSzPct val="53000"/>
                  <a:buFont typeface="Wingdings" panose="05000000000000000000"/>
                  <a:buChar char=""/>
                  <a:tabLst>
                    <a:tab pos="354965" algn="l"/>
                    <a:tab pos="355600" algn="l"/>
                  </a:tabLst>
                </a:pPr>
                <a14:m>
                  <m:oMath xmlns:m="http://schemas.openxmlformats.org/officeDocument/2006/math">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𝐻</m:t>
                    </m:r>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m:t>
                    </m:r>
                    <m:nary>
                      <m:naryPr>
                        <m:chr m:val="∑"/>
                        <m:limLoc m:val="undOvr"/>
                        <m:ctrlPr>
                          <a:rPr lang="en-US" altLang="zh-CN" sz="2400" i="1" spc="-5" dirty="0">
                            <a:solidFill>
                              <a:srgbClr val="FF0000"/>
                            </a:solidFill>
                            <a:latin typeface="Cambria Math" panose="02040503050406030204" pitchFamily="18" charset="0"/>
                            <a:ea typeface="楷体" panose="02010609060101010101" pitchFamily="49" charset="-122"/>
                            <a:cs typeface="Cambria Math" panose="02040503050406030204" charset="0"/>
                          </a:rPr>
                        </m:ctrlPr>
                      </m:naryPr>
                      <m:sub>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𝒋</m:t>
                        </m:r>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m:t>
                        </m:r>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𝟏</m:t>
                        </m:r>
                      </m:sub>
                      <m:sup>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𝑱</m:t>
                        </m:r>
                      </m:sup>
                      <m:e>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𝑷</m:t>
                        </m:r>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m:t>
                        </m:r>
                        <m:sSub>
                          <m:sSubPr>
                            <m:ctrlPr>
                              <a:rPr lang="en-US" altLang="zh-CN" sz="2400" i="1" spc="-5" dirty="0">
                                <a:solidFill>
                                  <a:srgbClr val="FF0000"/>
                                </a:solidFill>
                                <a:latin typeface="Cambria Math" panose="02040503050406030204" pitchFamily="18" charset="0"/>
                                <a:ea typeface="楷体" panose="02010609060101010101" pitchFamily="49" charset="-122"/>
                                <a:cs typeface="Cambria Math" panose="02040503050406030204" charset="0"/>
                              </a:rPr>
                            </m:ctrlPr>
                          </m:sSubPr>
                          <m:e>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𝒂</m:t>
                            </m:r>
                          </m:e>
                          <m:sub>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𝒋</m:t>
                            </m:r>
                          </m:sub>
                        </m:sSub>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m:t>
                        </m:r>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𝒍𝒐𝒈𝑷</m:t>
                        </m:r>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m:t>
                        </m:r>
                        <m:sSub>
                          <m:sSubPr>
                            <m:ctrlPr>
                              <a:rPr lang="en-US" altLang="zh-CN" sz="2400" i="1" spc="-5" dirty="0">
                                <a:solidFill>
                                  <a:srgbClr val="FF0000"/>
                                </a:solidFill>
                                <a:latin typeface="Cambria Math" panose="02040503050406030204" pitchFamily="18" charset="0"/>
                                <a:ea typeface="楷体" panose="02010609060101010101" pitchFamily="49" charset="-122"/>
                                <a:cs typeface="Cambria Math" panose="02040503050406030204" charset="0"/>
                              </a:rPr>
                            </m:ctrlPr>
                          </m:sSubPr>
                          <m:e>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𝒂</m:t>
                            </m:r>
                          </m:e>
                          <m:sub>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𝒋</m:t>
                            </m:r>
                          </m:sub>
                        </m:sSub>
                        <m:r>
                          <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rPr>
                          <m:t>)</m:t>
                        </m:r>
                      </m:e>
                    </m:nary>
                  </m:oMath>
                </a14:m>
                <a:endParaRPr lang="en-US" altLang="zh-CN" sz="2400" i="1" spc="-5" dirty="0">
                  <a:solidFill>
                    <a:srgbClr val="FF0000"/>
                  </a:solidFill>
                  <a:latin typeface="Cambria Math" panose="02040503050406030204" charset="0"/>
                  <a:ea typeface="楷体" panose="02010609060101010101" pitchFamily="49" charset="-122"/>
                  <a:cs typeface="Cambria Math" panose="02040503050406030204" charset="0"/>
                </a:endParaRPr>
              </a:p>
              <a:p>
                <a:pPr marL="1270000" lvl="2" indent="-342900" algn="l" fontAlgn="auto">
                  <a:spcBef>
                    <a:spcPts val="1030"/>
                  </a:spcBef>
                  <a:spcAft>
                    <a:spcPts val="0"/>
                  </a:spcAft>
                  <a:buClr>
                    <a:srgbClr val="3333CC"/>
                  </a:buClr>
                  <a:buSzPct val="53000"/>
                  <a:buFont typeface="Wingdings" panose="05000000000000000000"/>
                  <a:buChar char=""/>
                  <a:tabLst>
                    <a:tab pos="354965" algn="l"/>
                    <a:tab pos="355600" algn="l"/>
                  </a:tabLst>
                </a:pPr>
                <a:r>
                  <a:rPr lang="zh-CN" sz="2400" spc="-5" dirty="0">
                    <a:solidFill>
                      <a:schemeClr val="tx1"/>
                    </a:solidFill>
                    <a:latin typeface="楷体" panose="02010609060101010101" pitchFamily="49" charset="-122"/>
                    <a:ea typeface="楷体" panose="02010609060101010101" pitchFamily="49" charset="-122"/>
                    <a:cs typeface="楷体" panose="02010609060101010101" pitchFamily="49" charset="-122"/>
                  </a:rPr>
                  <a:t>编码效率：信源熵</a:t>
                </a:r>
                <a:r>
                  <a:rPr lang="en-US" altLang="zh-CN" sz="2400" spc="-5" dirty="0">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zh-CN" altLang="en-US" sz="2400" spc="-5" dirty="0">
                    <a:solidFill>
                      <a:schemeClr val="tx1"/>
                    </a:solidFill>
                    <a:latin typeface="楷体" panose="02010609060101010101" pitchFamily="49" charset="-122"/>
                    <a:ea typeface="楷体" panose="02010609060101010101" pitchFamily="49" charset="-122"/>
                    <a:cs typeface="楷体" panose="02010609060101010101" pitchFamily="49" charset="-122"/>
                  </a:rPr>
                  <a:t>平均码长</a:t>
                </a:r>
              </a:p>
            </p:txBody>
          </p:sp>
        </mc:Choice>
        <mc:Fallback xmlns="">
          <p:sp>
            <p:nvSpPr>
              <p:cNvPr id="170" name="object 4"/>
              <p:cNvSpPr txBox="1">
                <a:spLocks noRot="1" noChangeAspect="1" noMove="1" noResize="1" noEditPoints="1" noAdjustHandles="1" noChangeArrowheads="1" noChangeShapeType="1" noTextEdit="1"/>
              </p:cNvSpPr>
              <p:nvPr/>
            </p:nvSpPr>
            <p:spPr>
              <a:xfrm>
                <a:off x="611686" y="1181287"/>
                <a:ext cx="8528685" cy="3839210"/>
              </a:xfrm>
              <a:prstGeom prst="rect">
                <a:avLst/>
              </a:prstGeom>
              <a:blipFill rotWithShape="1">
                <a:blip r:embed="rId3"/>
                <a:stretch>
                  <a:fillRect l="-2" t="-5" r="2" b="5"/>
                </a:stretch>
              </a:blipFill>
            </p:spPr>
            <p:txBody>
              <a:bodyPr/>
              <a:lstStyle/>
              <a:p>
                <a:r>
                  <a:rPr lang="zh-CN" altLang="en-US">
                    <a:noFill/>
                  </a:rPr>
                  <a:t> </a:t>
                </a:r>
              </a:p>
            </p:txBody>
          </p:sp>
        </mc:Fallback>
      </mc:AlternateContent>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4"/>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object 4"/>
          <p:cNvSpPr txBox="1"/>
          <p:nvPr/>
        </p:nvSpPr>
        <p:spPr>
          <a:xfrm>
            <a:off x="611686" y="1181287"/>
            <a:ext cx="8528685" cy="4669790"/>
          </a:xfrm>
          <a:prstGeom prst="rect">
            <a:avLst/>
          </a:prstGeom>
        </p:spPr>
        <p:txBody>
          <a:bodyPr vert="horz" wrap="square" lIns="0" tIns="166370" rIns="0" bIns="0" rtlCol="0">
            <a:spAutoFit/>
          </a:bodyPr>
          <a:lstStyle/>
          <a:p>
            <a:pPr marL="355600" indent="-342900" fontAlgn="auto">
              <a:spcBef>
                <a:spcPts val="1030"/>
              </a:spcBef>
              <a:spcAft>
                <a:spcPts val="0"/>
              </a:spcAft>
              <a:buClr>
                <a:srgbClr val="3333CC"/>
              </a:buClr>
              <a:buSzPct val="53000"/>
              <a:buFont typeface="Wingdings" panose="05000000000000000000"/>
              <a:buChar char=""/>
              <a:tabLst>
                <a:tab pos="354965" algn="l"/>
                <a:tab pos="355600" algn="l"/>
              </a:tabLst>
            </a:pPr>
            <a:r>
              <a:rPr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图像压缩编码的基本方法</a:t>
            </a:r>
          </a:p>
          <a:p>
            <a:pPr marL="812800" lvl="1" indent="-342900" fontAlgn="auto">
              <a:spcBef>
                <a:spcPts val="1030"/>
              </a:spcBef>
              <a:spcAft>
                <a:spcPts val="0"/>
              </a:spcAft>
              <a:buClr>
                <a:srgbClr val="3333CC"/>
              </a:buClr>
              <a:buSzPct val="53000"/>
              <a:buFont typeface="Wingdings" panose="05000000000000000000"/>
              <a:buChar char=""/>
              <a:tabLst>
                <a:tab pos="354965" algn="l"/>
                <a:tab pos="355600" algn="l"/>
              </a:tabLst>
            </a:pP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霍夫曼编码</a:t>
            </a:r>
            <a:r>
              <a:rPr lang="en-US"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p>
          <a:p>
            <a:pPr marL="1270000" lvl="2" indent="-342900" fontAlgn="auto">
              <a:spcBef>
                <a:spcPts val="1030"/>
              </a:spcBef>
              <a:spcAft>
                <a:spcPts val="0"/>
              </a:spcAft>
              <a:buClr>
                <a:srgbClr val="3333CC"/>
              </a:buClr>
              <a:buSzPct val="53000"/>
              <a:buFont typeface="Wingdings" panose="05000000000000000000"/>
              <a:buChar char=""/>
              <a:tabLst>
                <a:tab pos="354965" algn="l"/>
                <a:tab pos="355600" algn="l"/>
              </a:tabLst>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具体步骤：</a:t>
            </a:r>
          </a:p>
          <a:p>
            <a:pPr marL="1841500" lvl="3" indent="-457200" fontAlgn="auto">
              <a:spcBef>
                <a:spcPts val="1030"/>
              </a:spcBef>
              <a:spcAft>
                <a:spcPts val="0"/>
              </a:spcAft>
              <a:buClr>
                <a:srgbClr val="3333CC"/>
              </a:buClr>
              <a:buSzPct val="53000"/>
              <a:buFont typeface="Wingdings" panose="05000000000000000000"/>
              <a:buAutoNum type="arabicPeriod"/>
              <a:tabLst>
                <a:tab pos="354965" algn="l"/>
                <a:tab pos="355600" algn="l"/>
              </a:tabLst>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初始化</a:t>
            </a:r>
          </a:p>
          <a:p>
            <a:pPr marL="1841500" lvl="3" indent="-457200" fontAlgn="auto">
              <a:spcBef>
                <a:spcPts val="1030"/>
              </a:spcBef>
              <a:spcAft>
                <a:spcPts val="0"/>
              </a:spcAft>
              <a:buClr>
                <a:srgbClr val="3333CC"/>
              </a:buClr>
              <a:buSzPct val="53000"/>
              <a:buFont typeface="Wingdings" panose="05000000000000000000"/>
              <a:buAutoNum type="arabicPeriod"/>
              <a:tabLst>
                <a:tab pos="354965" algn="l"/>
                <a:tab pos="355600" algn="l"/>
              </a:tabLst>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合并概率最小的两个事件</a:t>
            </a:r>
          </a:p>
          <a:p>
            <a:pPr marL="1841500" lvl="3" indent="-457200" fontAlgn="auto">
              <a:spcBef>
                <a:spcPts val="1030"/>
              </a:spcBef>
              <a:spcAft>
                <a:spcPts val="0"/>
              </a:spcAft>
              <a:buClr>
                <a:srgbClr val="3333CC"/>
              </a:buClr>
              <a:buSzPct val="53000"/>
              <a:buFont typeface="Wingdings" panose="05000000000000000000"/>
              <a:buAutoNum type="arabicPeriod"/>
              <a:tabLst>
                <a:tab pos="354965" algn="l"/>
                <a:tab pos="355600" algn="l"/>
              </a:tabLst>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排序</a:t>
            </a:r>
          </a:p>
          <a:p>
            <a:pPr marL="1841500" lvl="3" indent="-457200" fontAlgn="auto">
              <a:spcBef>
                <a:spcPts val="1030"/>
              </a:spcBef>
              <a:spcAft>
                <a:spcPts val="0"/>
              </a:spcAft>
              <a:buClr>
                <a:srgbClr val="3333CC"/>
              </a:buClr>
              <a:buSzPct val="53000"/>
              <a:buFont typeface="Wingdings" panose="05000000000000000000"/>
              <a:buAutoNum type="arabicPeriod"/>
              <a:tabLst>
                <a:tab pos="354965" algn="l"/>
                <a:tab pos="355600" algn="l"/>
              </a:tabLst>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如果事件个数大于</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2</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则重复步骤</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2</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和</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3</a:t>
            </a:r>
          </a:p>
          <a:p>
            <a:pPr marL="1841500" lvl="3" indent="-457200" fontAlgn="auto">
              <a:spcBef>
                <a:spcPts val="1030"/>
              </a:spcBef>
              <a:spcAft>
                <a:spcPts val="0"/>
              </a:spcAft>
              <a:buClr>
                <a:srgbClr val="3333CC"/>
              </a:buClr>
              <a:buSzPct val="53000"/>
              <a:buFont typeface="Wingdings" panose="05000000000000000000"/>
              <a:buAutoNum type="arabicPeriod"/>
              <a:tabLst>
                <a:tab pos="354965" algn="l"/>
                <a:tab pos="355600" algn="l"/>
              </a:tabLst>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赋值</a:t>
            </a:r>
          </a:p>
          <a:p>
            <a:pPr marL="1841500" lvl="3" indent="-457200" fontAlgn="auto">
              <a:spcBef>
                <a:spcPts val="1030"/>
              </a:spcBef>
              <a:spcAft>
                <a:spcPts val="0"/>
              </a:spcAft>
              <a:buClr>
                <a:srgbClr val="3333CC"/>
              </a:buClr>
              <a:buSzPct val="53000"/>
              <a:buFont typeface="Wingdings" panose="05000000000000000000"/>
              <a:buAutoNum type="arabicPeriod"/>
              <a:tabLst>
                <a:tab pos="354965" algn="l"/>
                <a:tab pos="355600" algn="l"/>
              </a:tabLst>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编码</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object 4"/>
          <p:cNvSpPr txBox="1"/>
          <p:nvPr/>
        </p:nvSpPr>
        <p:spPr>
          <a:xfrm>
            <a:off x="306705" y="1181100"/>
            <a:ext cx="8608695" cy="1160145"/>
          </a:xfrm>
          <a:prstGeom prst="rect">
            <a:avLst/>
          </a:prstGeom>
        </p:spPr>
        <p:txBody>
          <a:bodyPr vert="horz" wrap="square" lIns="0" tIns="166370" rIns="0" bIns="0" rtlCol="0">
            <a:spAutoFit/>
          </a:bodyPr>
          <a:lstStyle/>
          <a:p>
            <a:pPr marL="355600" indent="-342900" fontAlgn="auto">
              <a:spcBef>
                <a:spcPts val="1030"/>
              </a:spcBef>
              <a:spcAft>
                <a:spcPts val="0"/>
              </a:spcAft>
              <a:buClr>
                <a:srgbClr val="3333CC"/>
              </a:buClr>
              <a:buSzPct val="53000"/>
              <a:buFont typeface="Wingdings" panose="05000000000000000000"/>
              <a:buChar char=""/>
              <a:tabLst>
                <a:tab pos="354965" algn="l"/>
                <a:tab pos="355600" algn="l"/>
              </a:tabLst>
            </a:pPr>
            <a:r>
              <a:rPr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图像压缩编码的基本方法</a:t>
            </a:r>
          </a:p>
          <a:p>
            <a:pPr marL="812800" lvl="1" indent="-342900" fontAlgn="auto">
              <a:spcBef>
                <a:spcPts val="1030"/>
              </a:spcBef>
              <a:spcAft>
                <a:spcPts val="0"/>
              </a:spcAft>
              <a:buClr>
                <a:srgbClr val="3333CC"/>
              </a:buClr>
              <a:buSzPct val="53000"/>
              <a:buFont typeface="Wingdings" panose="05000000000000000000"/>
              <a:buChar char=""/>
              <a:tabLst>
                <a:tab pos="354965" algn="l"/>
                <a:tab pos="355600" algn="l"/>
              </a:tabLst>
            </a:pP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霍夫曼编码实例</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tretch>
            <a:fillRect/>
          </a:stretch>
        </p:blipFill>
        <p:spPr>
          <a:xfrm>
            <a:off x="791210" y="2384425"/>
            <a:ext cx="7839710" cy="415671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object 4"/>
          <p:cNvSpPr txBox="1"/>
          <p:nvPr/>
        </p:nvSpPr>
        <p:spPr>
          <a:xfrm>
            <a:off x="306705" y="1181100"/>
            <a:ext cx="8608695" cy="4344035"/>
          </a:xfrm>
          <a:prstGeom prst="rect">
            <a:avLst/>
          </a:prstGeom>
        </p:spPr>
        <p:txBody>
          <a:bodyPr vert="horz" wrap="square" lIns="0" tIns="166370" rIns="0" bIns="0" rtlCol="0">
            <a:spAutoFit/>
          </a:bodyPr>
          <a:lstStyle/>
          <a:p>
            <a:pPr marL="355600" indent="-342900" fontAlgn="auto">
              <a:spcBef>
                <a:spcPts val="1030"/>
              </a:spcBef>
              <a:spcAft>
                <a:spcPts val="0"/>
              </a:spcAft>
              <a:buClr>
                <a:srgbClr val="3333CC"/>
              </a:buClr>
              <a:buSzPct val="53000"/>
              <a:buFont typeface="Wingdings" panose="05000000000000000000"/>
              <a:buChar char=""/>
              <a:tabLst>
                <a:tab pos="354965" algn="l"/>
                <a:tab pos="355600" algn="l"/>
              </a:tabLst>
            </a:pPr>
            <a:r>
              <a:rPr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图像压缩编码的基本方法</a:t>
            </a:r>
          </a:p>
          <a:p>
            <a:pPr marL="812800" lvl="1" indent="-342900" fontAlgn="auto">
              <a:spcBef>
                <a:spcPts val="1030"/>
              </a:spcBef>
              <a:spcAft>
                <a:spcPts val="0"/>
              </a:spcAft>
              <a:buClr>
                <a:srgbClr val="3333CC"/>
              </a:buClr>
              <a:buSzPct val="53000"/>
              <a:buFont typeface="Wingdings" panose="05000000000000000000"/>
              <a:buChar char=""/>
              <a:tabLst>
                <a:tab pos="354965" algn="l"/>
                <a:tab pos="355600" algn="l"/>
              </a:tabLst>
            </a:pP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算术编码</a:t>
            </a:r>
            <a:r>
              <a:rPr lang="en-US"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p>
          <a:p>
            <a:pPr marL="1270000" lvl="2" indent="-342900" fontAlgn="auto">
              <a:spcBef>
                <a:spcPts val="1030"/>
              </a:spcBef>
              <a:spcAft>
                <a:spcPts val="0"/>
              </a:spcAft>
              <a:buClr>
                <a:srgbClr val="3333CC"/>
              </a:buClr>
              <a:buSzPct val="53000"/>
              <a:buFont typeface="Wingdings" panose="05000000000000000000"/>
              <a:buChar char=""/>
              <a:tabLst>
                <a:tab pos="354965" algn="l"/>
                <a:tab pos="355600" algn="l"/>
              </a:tabLst>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具体步骤：</a:t>
            </a:r>
          </a:p>
          <a:p>
            <a:pPr marL="1841500" lvl="3" indent="-457200" fontAlgn="auto">
              <a:spcBef>
                <a:spcPts val="1030"/>
              </a:spcBef>
              <a:spcAft>
                <a:spcPts val="0"/>
              </a:spcAft>
              <a:buClr>
                <a:srgbClr val="3333CC"/>
              </a:buClr>
              <a:buSzPct val="53000"/>
              <a:buFont typeface="Wingdings" panose="05000000000000000000"/>
              <a:buAutoNum type="arabicPeriod"/>
              <a:tabLst>
                <a:tab pos="354965" algn="l"/>
                <a:tab pos="355600" algn="l"/>
              </a:tabLst>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将区间</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[0,1)</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连续划分为多个子区间，每个子区间代表一个字符，区间的大小正比于字符出现概率。概率越大，区间越大</a:t>
            </a:r>
          </a:p>
          <a:p>
            <a:pPr marL="1841500" lvl="3" indent="-457200" fontAlgn="auto">
              <a:spcBef>
                <a:spcPts val="1030"/>
              </a:spcBef>
              <a:spcAft>
                <a:spcPts val="0"/>
              </a:spcAft>
              <a:buClr>
                <a:srgbClr val="3333CC"/>
              </a:buClr>
              <a:buSzPct val="53000"/>
              <a:buFont typeface="Wingdings" panose="05000000000000000000"/>
              <a:buAutoNum type="arabicPeriod"/>
              <a:tabLst>
                <a:tab pos="354965" algn="l"/>
                <a:tab pos="355600" algn="l"/>
              </a:tabLst>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编码从一个初始区间</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[0,1)</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开始，设置</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low=0</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high=1</a:t>
            </a:r>
          </a:p>
          <a:p>
            <a:pPr marL="1841500" lvl="3" indent="-457200" fontAlgn="auto">
              <a:spcBef>
                <a:spcPts val="1030"/>
              </a:spcBef>
              <a:spcAft>
                <a:spcPts val="0"/>
              </a:spcAft>
              <a:buClr>
                <a:srgbClr val="3333CC"/>
              </a:buClr>
              <a:buSzPct val="53000"/>
              <a:buFont typeface="Wingdings" panose="05000000000000000000"/>
              <a:buAutoNum type="arabicPeriod"/>
              <a:tabLst>
                <a:tab pos="354965" algn="l"/>
                <a:tab pos="355600" algn="l"/>
              </a:tabLst>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不断读入原始数据字符，找到字符所在区间，如</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[L,H)</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，更新：</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low = low + (high-low)* L; high = low +(high-low)* H</a:t>
            </a:r>
            <a:endParaRPr lang="en-US" altLang="zh-CN" sz="18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841500" lvl="3" indent="-457200" fontAlgn="auto">
              <a:spcBef>
                <a:spcPts val="1030"/>
              </a:spcBef>
              <a:spcAft>
                <a:spcPts val="0"/>
              </a:spcAft>
              <a:buClr>
                <a:srgbClr val="3333CC"/>
              </a:buClr>
              <a:buSzPct val="53000"/>
              <a:buFont typeface="Wingdings" panose="05000000000000000000"/>
              <a:buAutoNum type="arabicPeriod"/>
              <a:tabLst>
                <a:tab pos="354965" algn="l"/>
                <a:tab pos="355600" algn="l"/>
              </a:tabLst>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将得到的区间</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[low,high)</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中任意小数以二进制形式输出得到编码数据</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object 4"/>
          <p:cNvSpPr txBox="1"/>
          <p:nvPr/>
        </p:nvSpPr>
        <p:spPr>
          <a:xfrm>
            <a:off x="287020" y="944880"/>
            <a:ext cx="8608695" cy="1969135"/>
          </a:xfrm>
          <a:prstGeom prst="rect">
            <a:avLst/>
          </a:prstGeom>
        </p:spPr>
        <p:txBody>
          <a:bodyPr vert="horz" wrap="square" lIns="0" tIns="166370" rIns="0" bIns="0" rtlCol="0">
            <a:spAutoFit/>
          </a:bodyPr>
          <a:lstStyle/>
          <a:p>
            <a:pPr marL="812800" lvl="1" indent="-342900" fontAlgn="auto">
              <a:spcBef>
                <a:spcPts val="1030"/>
              </a:spcBef>
              <a:spcAft>
                <a:spcPts val="0"/>
              </a:spcAft>
              <a:buClr>
                <a:srgbClr val="3333CC"/>
              </a:buClr>
              <a:buSzPct val="53000"/>
              <a:buFont typeface="Wingdings" panose="05000000000000000000"/>
              <a:buChar char=""/>
              <a:tabLst>
                <a:tab pos="354965" algn="l"/>
                <a:tab pos="355600" algn="l"/>
              </a:tabLst>
            </a:pP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算术编码</a:t>
            </a:r>
          </a:p>
          <a:p>
            <a:pPr marL="469900" lvl="1" indent="0" fontAlgn="auto">
              <a:spcBef>
                <a:spcPts val="1030"/>
              </a:spcBef>
              <a:spcAft>
                <a:spcPts val="0"/>
              </a:spcAft>
              <a:buClr>
                <a:srgbClr val="3333CC"/>
              </a:buClr>
              <a:buSzPct val="53000"/>
              <a:buFont typeface="Wingdings" panose="05000000000000000000"/>
              <a:buNone/>
              <a:tabLst>
                <a:tab pos="354965" algn="l"/>
                <a:tab pos="355600" algn="l"/>
              </a:tabLst>
            </a:pP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例</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给出字符</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B</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E</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R</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的出现概率，求字符串</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ARBE</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算术编码的编码和解码过程</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70000" lvl="2" indent="-342900" fontAlgn="auto">
              <a:spcBef>
                <a:spcPts val="1030"/>
              </a:spcBef>
              <a:spcAft>
                <a:spcPts val="0"/>
              </a:spcAft>
              <a:buClr>
                <a:srgbClr val="3333CC"/>
              </a:buClr>
              <a:buSzPct val="53000"/>
              <a:buFont typeface="Wingdings" panose="05000000000000000000"/>
              <a:buChar char=""/>
              <a:tabLst>
                <a:tab pos="354965" algn="l"/>
                <a:tab pos="355600" algn="l"/>
              </a:tabLst>
            </a:pP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tretch>
            <a:fillRect/>
          </a:stretch>
        </p:blipFill>
        <p:spPr>
          <a:xfrm>
            <a:off x="899160" y="2420620"/>
            <a:ext cx="7396480" cy="1588135"/>
          </a:xfrm>
          <a:prstGeom prst="rect">
            <a:avLst/>
          </a:prstGeom>
        </p:spPr>
      </p:pic>
      <p:sp>
        <p:nvSpPr>
          <p:cNvPr id="3" name="文本框 2"/>
          <p:cNvSpPr txBox="1"/>
          <p:nvPr/>
        </p:nvSpPr>
        <p:spPr>
          <a:xfrm>
            <a:off x="719455" y="3968750"/>
            <a:ext cx="7975600" cy="1938020"/>
          </a:xfrm>
          <a:prstGeom prst="rect">
            <a:avLst/>
          </a:prstGeom>
          <a:noFill/>
        </p:spPr>
        <p:txBody>
          <a:bodyPr wrap="square" rtlCol="0">
            <a:spAutoFit/>
          </a:bodyPr>
          <a:lstStyle/>
          <a:p>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解：A的区间：[0,0.2)，</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B</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的区间：[0</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4</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E</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的区间：[</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0.4</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6</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R</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的区间：[0</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.6</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p>
          <a:p>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编码过程：刚开始的编码区间是</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[0,1),</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即</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low=0</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high=1</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；第一个字符</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的概率区间是</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[0,0.2)</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，则</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L=0</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H=0.2,</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代入步骤</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3</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中的公式更新</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low=0</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high=0.2</a:t>
            </a:r>
            <a:r>
              <a:rPr 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最后得到区间</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[0.1424,0.1456)</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，取其中任意数字，如</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0.143</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作为</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ARBE</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的算数编码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object 4"/>
          <p:cNvSpPr txBox="1"/>
          <p:nvPr/>
        </p:nvSpPr>
        <p:spPr>
          <a:xfrm>
            <a:off x="287020" y="944880"/>
            <a:ext cx="8608695" cy="1969135"/>
          </a:xfrm>
          <a:prstGeom prst="rect">
            <a:avLst/>
          </a:prstGeom>
        </p:spPr>
        <p:txBody>
          <a:bodyPr vert="horz" wrap="square" lIns="0" tIns="166370" rIns="0" bIns="0" rtlCol="0">
            <a:spAutoFit/>
          </a:bodyPr>
          <a:lstStyle/>
          <a:p>
            <a:pPr marL="812800" lvl="1" indent="-342900" fontAlgn="auto">
              <a:spcBef>
                <a:spcPts val="1030"/>
              </a:spcBef>
              <a:spcAft>
                <a:spcPts val="0"/>
              </a:spcAft>
              <a:buClr>
                <a:srgbClr val="3333CC"/>
              </a:buClr>
              <a:buSzPct val="53000"/>
              <a:buFont typeface="Wingdings" panose="05000000000000000000"/>
              <a:buChar char=""/>
              <a:tabLst>
                <a:tab pos="354965" algn="l"/>
                <a:tab pos="355600" algn="l"/>
              </a:tabLst>
            </a:pP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算术编码</a:t>
            </a:r>
          </a:p>
          <a:p>
            <a:pPr marL="469900" lvl="1" indent="0" fontAlgn="auto">
              <a:spcBef>
                <a:spcPts val="1030"/>
              </a:spcBef>
              <a:spcAft>
                <a:spcPts val="0"/>
              </a:spcAft>
              <a:buClr>
                <a:srgbClr val="3333CC"/>
              </a:buClr>
              <a:buSzPct val="53000"/>
              <a:buFont typeface="Wingdings" panose="05000000000000000000"/>
              <a:buNone/>
              <a:tabLst>
                <a:tab pos="354965" algn="l"/>
                <a:tab pos="355600" algn="l"/>
              </a:tabLst>
            </a:pP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例</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给出字符</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B</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E</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R</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的出现概率，求字符串</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ARBE</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算术编码的编码和解码过程</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70000" lvl="2" indent="-342900" fontAlgn="auto">
              <a:spcBef>
                <a:spcPts val="1030"/>
              </a:spcBef>
              <a:spcAft>
                <a:spcPts val="0"/>
              </a:spcAft>
              <a:buClr>
                <a:srgbClr val="3333CC"/>
              </a:buClr>
              <a:buSzPct val="53000"/>
              <a:buFont typeface="Wingdings" panose="05000000000000000000"/>
              <a:buChar char=""/>
              <a:tabLst>
                <a:tab pos="354965" algn="l"/>
                <a:tab pos="355600" algn="l"/>
              </a:tabLst>
            </a:pP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tretch>
            <a:fillRect/>
          </a:stretch>
        </p:blipFill>
        <p:spPr>
          <a:xfrm>
            <a:off x="899160" y="2420620"/>
            <a:ext cx="7396480" cy="1588135"/>
          </a:xfrm>
          <a:prstGeom prst="rect">
            <a:avLst/>
          </a:prstGeom>
        </p:spPr>
      </p:pic>
      <p:sp>
        <p:nvSpPr>
          <p:cNvPr id="3" name="文本框 2"/>
          <p:cNvSpPr txBox="1"/>
          <p:nvPr/>
        </p:nvSpPr>
        <p:spPr>
          <a:xfrm>
            <a:off x="730250" y="3968750"/>
            <a:ext cx="7975600" cy="1323439"/>
          </a:xfrm>
          <a:prstGeom prst="rect">
            <a:avLst/>
          </a:prstGeom>
          <a:noFill/>
        </p:spPr>
        <p:txBody>
          <a:bodyPr wrap="square" rtlCol="0">
            <a:spAutoFit/>
          </a:bodyPr>
          <a:lstStyle/>
          <a:p>
            <a:endPar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endParaRPr>
          </a:p>
          <a:p>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解码过程：由于</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0.143</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落在</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[0,0.2)</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区间，因此第一个字符为</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p>
          <a:p>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0.143-0</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/0.2=0.715,</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落在</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[0.6,1)</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区间，因此第二个字符为</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R</a:t>
            </a: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；以此类推</a:t>
            </a: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a:t>
            </a:r>
          </a:p>
        </p:txBody>
      </p:sp>
      <p:sp>
        <p:nvSpPr>
          <p:cNvPr id="5" name="文本框 4">
            <a:extLst>
              <a:ext uri="{FF2B5EF4-FFF2-40B4-BE49-F238E27FC236}">
                <a16:creationId xmlns:a16="http://schemas.microsoft.com/office/drawing/2014/main" id="{3E9834C3-180F-8845-861E-92611E1129A9}"/>
              </a:ext>
            </a:extLst>
          </p:cNvPr>
          <p:cNvSpPr txBox="1"/>
          <p:nvPr/>
        </p:nvSpPr>
        <p:spPr>
          <a:xfrm>
            <a:off x="-1653436" y="3507288"/>
            <a:ext cx="184731" cy="477054"/>
          </a:xfrm>
          <a:prstGeom prst="rect">
            <a:avLst/>
          </a:prstGeom>
          <a:noFill/>
        </p:spPr>
        <p:txBody>
          <a:bodyPr wrap="none" rtlCol="0">
            <a:spAutoFit/>
          </a:bodyPr>
          <a:lstStyle/>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260" y="4311186"/>
            <a:ext cx="1978660" cy="521970"/>
          </a:xfrm>
          <a:prstGeom prst="rect">
            <a:avLst/>
          </a:prstGeom>
          <a:noFill/>
        </p:spPr>
        <p:txBody>
          <a:bodyPr wrap="none" rtlCol="0" anchor="t">
            <a:spAutoFit/>
          </a:bodyPr>
          <a:lstStyle/>
          <a:p>
            <a:pPr marL="355600" indent="-342900" algn="l" defTabSz="914400" fontAlgn="auto">
              <a:spcBef>
                <a:spcPts val="1525"/>
              </a:spcBef>
              <a:spcAft>
                <a:spcPts val="0"/>
              </a:spcAft>
              <a:buClr>
                <a:srgbClr val="3333CC"/>
              </a:buClr>
              <a:buSzPct val="58000"/>
              <a:buFont typeface="Wingdings" panose="05000000000000000000"/>
              <a:buChar char=""/>
              <a:tabLst>
                <a:tab pos="354965" algn="l"/>
                <a:tab pos="355600" algn="l"/>
              </a:tabLst>
              <a:defRPr/>
            </a:pPr>
            <a:r>
              <a:rPr lang="zh-CN" altLang="en-US" sz="2800" spc="2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有损压缩</a:t>
            </a:r>
            <a:endParaRPr lang="zh-CN" altLang="en-US" dirty="0"/>
          </a:p>
        </p:txBody>
      </p:sp>
      <p:sp>
        <p:nvSpPr>
          <p:cNvPr id="166" name="object 5"/>
          <p:cNvSpPr txBox="1"/>
          <p:nvPr/>
        </p:nvSpPr>
        <p:spPr>
          <a:xfrm>
            <a:off x="406921" y="3733944"/>
            <a:ext cx="3228975" cy="1027204"/>
          </a:xfrm>
          <a:prstGeom prst="rect">
            <a:avLst/>
          </a:prstGeom>
        </p:spPr>
        <p:txBody>
          <a:bodyPr vert="horz" wrap="square" lIns="0" tIns="120650" rIns="0" bIns="0" rtlCol="0">
            <a:spAutoFit/>
          </a:bodyPr>
          <a:lstStyle/>
          <a:p>
            <a:pPr marL="1656080" indent="-342900" fontAlgn="auto">
              <a:spcBef>
                <a:spcPts val="950"/>
              </a:spcBef>
              <a:spcAft>
                <a:spcPts val="0"/>
              </a:spcAft>
              <a:buFont typeface="Wingdings" panose="05000000000000000000" pitchFamily="2" charset="2"/>
              <a:buChar char="ü"/>
            </a:pPr>
            <a:r>
              <a:rPr sz="2400" spc="330" dirty="0" err="1">
                <a:solidFill>
                  <a:prstClr val="black"/>
                </a:solidFill>
                <a:latin typeface="楷体" panose="02010609060101010101" pitchFamily="49" charset="-122"/>
                <a:ea typeface="楷体" panose="02010609060101010101" pitchFamily="49" charset="-122"/>
                <a:cs typeface="Times New Roman" panose="02020603050405020304"/>
              </a:rPr>
              <a:t>RLE</a:t>
            </a:r>
            <a:r>
              <a:rPr sz="2400" spc="5" dirty="0" err="1">
                <a:solidFill>
                  <a:prstClr val="black"/>
                </a:solidFill>
                <a:latin typeface="楷体" panose="02010609060101010101" pitchFamily="49" charset="-122"/>
                <a:ea typeface="楷体" panose="02010609060101010101" pitchFamily="49" charset="-122"/>
                <a:cs typeface="宋体" panose="02010600030101010101" pitchFamily="2" charset="-122"/>
              </a:rPr>
              <a:t>编码</a:t>
            </a:r>
            <a:r>
              <a:rPr sz="2400" spc="-790" dirty="0">
                <a:solidFill>
                  <a:prstClr val="black"/>
                </a:solidFill>
                <a:latin typeface="楷体" panose="02010609060101010101" pitchFamily="49" charset="-122"/>
                <a:ea typeface="楷体" panose="02010609060101010101" pitchFamily="49" charset="-122"/>
                <a:cs typeface="宋体" panose="02010600030101010101" pitchFamily="2" charset="-122"/>
              </a:rPr>
              <a:t> </a:t>
            </a:r>
            <a:r>
              <a:rPr sz="2400" spc="-830" dirty="0">
                <a:solidFill>
                  <a:prstClr val="black"/>
                </a:solidFill>
                <a:latin typeface="楷体" panose="02010609060101010101" pitchFamily="49" charset="-122"/>
                <a:ea typeface="楷体" panose="02010609060101010101" pitchFamily="49" charset="-122"/>
                <a:cs typeface="Times New Roman" panose="02020603050405020304"/>
              </a:rPr>
              <a:t>—</a:t>
            </a:r>
            <a:endParaRPr sz="2000" b="0" dirty="0">
              <a:solidFill>
                <a:prstClr val="black"/>
              </a:solidFill>
              <a:latin typeface="楷体" panose="02010609060101010101" pitchFamily="49" charset="-122"/>
              <a:ea typeface="楷体" panose="02010609060101010101" pitchFamily="49" charset="-122"/>
              <a:cs typeface="Times New Roman" panose="02020603050405020304"/>
            </a:endParaRPr>
          </a:p>
          <a:p>
            <a:pPr marR="740410" algn="r" fontAlgn="auto">
              <a:spcBef>
                <a:spcPts val="1325"/>
              </a:spcBef>
              <a:spcAft>
                <a:spcPts val="0"/>
              </a:spcAft>
            </a:pPr>
            <a:endParaRPr sz="24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sp>
        <p:nvSpPr>
          <p:cNvPr id="167" name="object 6"/>
          <p:cNvSpPr txBox="1"/>
          <p:nvPr/>
        </p:nvSpPr>
        <p:spPr>
          <a:xfrm>
            <a:off x="3743908" y="3861048"/>
            <a:ext cx="3218180" cy="381635"/>
          </a:xfrm>
          <a:prstGeom prst="rect">
            <a:avLst/>
          </a:prstGeom>
        </p:spPr>
        <p:txBody>
          <a:bodyPr vert="horz" wrap="square" lIns="0" tIns="12700" rIns="0" bIns="0" rtlCol="0">
            <a:spAutoFit/>
          </a:bodyPr>
          <a:lstStyle/>
          <a:p>
            <a:pPr marL="12700" fontAlgn="auto">
              <a:spcBef>
                <a:spcPts val="100"/>
              </a:spcBef>
              <a:spcAft>
                <a:spcPts val="0"/>
              </a:spcAft>
            </a:pPr>
            <a:r>
              <a:rPr sz="2400" spc="30" dirty="0">
                <a:solidFill>
                  <a:prstClr val="black"/>
                </a:solidFill>
                <a:latin typeface="楷体" panose="02010609060101010101" pitchFamily="49" charset="-122"/>
                <a:ea typeface="楷体" panose="02010609060101010101" pitchFamily="49" charset="-122"/>
                <a:cs typeface="宋体" panose="02010600030101010101" pitchFamily="2" charset="-122"/>
              </a:rPr>
              <a:t>行程编</a:t>
            </a:r>
            <a:r>
              <a:rPr sz="2400" spc="590" dirty="0">
                <a:solidFill>
                  <a:prstClr val="black"/>
                </a:solidFill>
                <a:latin typeface="楷体" panose="02010609060101010101" pitchFamily="49" charset="-122"/>
                <a:ea typeface="楷体" panose="02010609060101010101" pitchFamily="49" charset="-122"/>
                <a:cs typeface="宋体" panose="02010600030101010101" pitchFamily="2" charset="-122"/>
              </a:rPr>
              <a:t>码</a:t>
            </a:r>
            <a:r>
              <a:rPr sz="2400" spc="-300" baseline="3000"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sz="2400" spc="-1057" baseline="3000" dirty="0">
                <a:solidFill>
                  <a:prstClr val="black"/>
                </a:solidFill>
                <a:latin typeface="楷体" panose="02010609060101010101" pitchFamily="49" charset="-122"/>
                <a:ea typeface="楷体" panose="02010609060101010101" pitchFamily="49" charset="-122"/>
                <a:cs typeface="楷体" panose="02010609060101010101" pitchFamily="49" charset="-122"/>
              </a:rPr>
              <a:t> </a:t>
            </a:r>
            <a:r>
              <a:rPr sz="2400" spc="-5" dirty="0">
                <a:solidFill>
                  <a:prstClr val="black"/>
                </a:solidFill>
                <a:latin typeface="楷体" panose="02010609060101010101" pitchFamily="49" charset="-122"/>
                <a:ea typeface="楷体" panose="02010609060101010101" pitchFamily="49" charset="-122"/>
                <a:cs typeface="Times New Roman" panose="02020603050405020304"/>
              </a:rPr>
              <a:t>LZW</a:t>
            </a:r>
            <a:r>
              <a:rPr sz="2400" spc="5" dirty="0">
                <a:solidFill>
                  <a:prstClr val="black"/>
                </a:solidFill>
                <a:latin typeface="楷体" panose="02010609060101010101" pitchFamily="49" charset="-122"/>
                <a:ea typeface="楷体" panose="02010609060101010101" pitchFamily="49" charset="-122"/>
                <a:cs typeface="宋体" panose="02010600030101010101" pitchFamily="2" charset="-122"/>
              </a:rPr>
              <a:t>编码</a:t>
            </a:r>
          </a:p>
        </p:txBody>
      </p:sp>
      <p:sp>
        <p:nvSpPr>
          <p:cNvPr id="168" name="object 7"/>
          <p:cNvSpPr txBox="1"/>
          <p:nvPr/>
        </p:nvSpPr>
        <p:spPr>
          <a:xfrm>
            <a:off x="1763688" y="5349240"/>
            <a:ext cx="6642735" cy="381515"/>
          </a:xfrm>
          <a:prstGeom prst="rect">
            <a:avLst/>
          </a:prstGeom>
        </p:spPr>
        <p:txBody>
          <a:bodyPr vert="horz" wrap="square" lIns="0" tIns="12065" rIns="0" bIns="0" rtlCol="0">
            <a:spAutoFit/>
          </a:bodyPr>
          <a:lstStyle/>
          <a:p>
            <a:pPr marL="298450" indent="-285750" fontAlgn="auto">
              <a:spcBef>
                <a:spcPts val="95"/>
              </a:spcBef>
              <a:spcAft>
                <a:spcPts val="0"/>
              </a:spcAft>
              <a:buFont typeface="Wingdings" panose="05000000000000000000" pitchFamily="2" charset="2"/>
              <a:buChar char="ü"/>
            </a:pPr>
            <a:r>
              <a:rPr sz="2400" dirty="0">
                <a:solidFill>
                  <a:prstClr val="black"/>
                </a:solidFill>
                <a:latin typeface="楷体" panose="02010609060101010101" pitchFamily="49" charset="-122"/>
                <a:ea typeface="楷体" panose="02010609060101010101" pitchFamily="49" charset="-122"/>
                <a:cs typeface="Times New Roman" panose="02020603050405020304"/>
              </a:rPr>
              <a:t>DPCM</a:t>
            </a:r>
            <a:r>
              <a:rPr sz="2400" spc="-5" dirty="0">
                <a:solidFill>
                  <a:prstClr val="black"/>
                </a:solidFill>
                <a:latin typeface="楷体" panose="02010609060101010101" pitchFamily="49" charset="-122"/>
                <a:ea typeface="楷体" panose="02010609060101010101" pitchFamily="49" charset="-122"/>
                <a:cs typeface="Times New Roman" panose="02020603050405020304"/>
              </a:rPr>
              <a:t> </a:t>
            </a:r>
            <a:r>
              <a:rPr sz="2400" spc="35" dirty="0">
                <a:solidFill>
                  <a:prstClr val="black"/>
                </a:solidFill>
                <a:latin typeface="楷体" panose="02010609060101010101" pitchFamily="49" charset="-122"/>
                <a:ea typeface="楷体" panose="02010609060101010101" pitchFamily="49" charset="-122"/>
                <a:cs typeface="宋体" panose="02010600030101010101" pitchFamily="2" charset="-122"/>
              </a:rPr>
              <a:t>编</a:t>
            </a:r>
            <a:r>
              <a:rPr sz="2400" spc="425" dirty="0">
                <a:solidFill>
                  <a:prstClr val="black"/>
                </a:solidFill>
                <a:latin typeface="楷体" panose="02010609060101010101" pitchFamily="49" charset="-122"/>
                <a:ea typeface="楷体" panose="02010609060101010101" pitchFamily="49" charset="-122"/>
                <a:cs typeface="宋体" panose="02010600030101010101" pitchFamily="2" charset="-122"/>
              </a:rPr>
              <a:t>码</a:t>
            </a:r>
            <a:r>
              <a:rPr sz="2400" spc="-254" baseline="3000"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sz="2400" spc="-787" baseline="3000" dirty="0">
                <a:solidFill>
                  <a:prstClr val="black"/>
                </a:solidFill>
                <a:latin typeface="楷体" panose="02010609060101010101" pitchFamily="49" charset="-122"/>
                <a:ea typeface="楷体" panose="02010609060101010101" pitchFamily="49" charset="-122"/>
                <a:cs typeface="楷体" panose="02010609060101010101" pitchFamily="49" charset="-122"/>
              </a:rPr>
              <a:t> </a:t>
            </a:r>
            <a:r>
              <a:rPr sz="2400" spc="-5" dirty="0">
                <a:solidFill>
                  <a:prstClr val="black"/>
                </a:solidFill>
                <a:latin typeface="楷体" panose="02010609060101010101" pitchFamily="49" charset="-122"/>
                <a:ea typeface="楷体" panose="02010609060101010101" pitchFamily="49" charset="-122"/>
                <a:cs typeface="Times New Roman" panose="02020603050405020304"/>
              </a:rPr>
              <a:t>DM</a:t>
            </a:r>
            <a:r>
              <a:rPr sz="2400" spc="35" dirty="0">
                <a:solidFill>
                  <a:prstClr val="black"/>
                </a:solidFill>
                <a:latin typeface="楷体" panose="02010609060101010101" pitchFamily="49" charset="-122"/>
                <a:ea typeface="楷体" panose="02010609060101010101" pitchFamily="49" charset="-122"/>
                <a:cs typeface="宋体" panose="02010600030101010101" pitchFamily="2" charset="-122"/>
              </a:rPr>
              <a:t>编码</a:t>
            </a:r>
            <a:r>
              <a:rPr sz="2400" spc="-520" dirty="0">
                <a:solidFill>
                  <a:prstClr val="black"/>
                </a:solidFill>
                <a:latin typeface="楷体" panose="02010609060101010101" pitchFamily="49" charset="-122"/>
                <a:ea typeface="楷体" panose="02010609060101010101" pitchFamily="49" charset="-122"/>
                <a:cs typeface="宋体" panose="02010600030101010101" pitchFamily="2" charset="-122"/>
              </a:rPr>
              <a:t> </a:t>
            </a:r>
            <a:r>
              <a:rPr sz="2400" spc="-254" baseline="3000"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sz="2400" spc="-802" baseline="3000" dirty="0">
                <a:solidFill>
                  <a:prstClr val="black"/>
                </a:solidFill>
                <a:latin typeface="楷体" panose="02010609060101010101" pitchFamily="49" charset="-122"/>
                <a:ea typeface="楷体" panose="02010609060101010101" pitchFamily="49" charset="-122"/>
                <a:cs typeface="楷体" panose="02010609060101010101" pitchFamily="49" charset="-122"/>
              </a:rPr>
              <a:t> </a:t>
            </a:r>
            <a:r>
              <a:rPr sz="2400" spc="-5" dirty="0">
                <a:solidFill>
                  <a:prstClr val="black"/>
                </a:solidFill>
                <a:latin typeface="楷体" panose="02010609060101010101" pitchFamily="49" charset="-122"/>
                <a:ea typeface="楷体" panose="02010609060101010101" pitchFamily="49" charset="-122"/>
                <a:cs typeface="宋体" panose="02010600030101010101" pitchFamily="2" charset="-122"/>
              </a:rPr>
              <a:t>最佳预测与最优预测编</a:t>
            </a:r>
            <a:r>
              <a:rPr sz="2400" spc="-1325" dirty="0">
                <a:solidFill>
                  <a:prstClr val="black"/>
                </a:solidFill>
                <a:latin typeface="楷体" panose="02010609060101010101" pitchFamily="49" charset="-122"/>
                <a:ea typeface="楷体" panose="02010609060101010101" pitchFamily="49" charset="-122"/>
                <a:cs typeface="宋体" panose="02010600030101010101" pitchFamily="2" charset="-122"/>
              </a:rPr>
              <a:t>码</a:t>
            </a:r>
          </a:p>
        </p:txBody>
      </p:sp>
      <p:sp>
        <p:nvSpPr>
          <p:cNvPr id="169" name="文本框 168"/>
          <p:cNvSpPr txBox="1"/>
          <p:nvPr/>
        </p:nvSpPr>
        <p:spPr>
          <a:xfrm>
            <a:off x="683260" y="1600971"/>
            <a:ext cx="7159625" cy="2080057"/>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1525"/>
              </a:spcBef>
              <a:spcAft>
                <a:spcPts val="0"/>
              </a:spcAft>
              <a:buClr>
                <a:srgbClr val="3333CC"/>
              </a:buClr>
              <a:buSzPct val="58000"/>
              <a:buFont typeface="Wingdings" panose="05000000000000000000"/>
              <a:buChar char=""/>
              <a:tabLst>
                <a:tab pos="354965" algn="l"/>
                <a:tab pos="355600" algn="l"/>
              </a:tabLst>
              <a:defRPr/>
            </a:pPr>
            <a:r>
              <a:rPr kumimoji="0" lang="zh-CN" altLang="en-US" sz="2800" i="0" u="none" strike="noStrike" kern="1200" cap="none" spc="2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无损压缩</a:t>
            </a:r>
            <a:endParaRPr kumimoji="0" lang="zh-CN" altLang="en-US" sz="28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1270"/>
              </a:spcBef>
              <a:spcAft>
                <a:spcPts val="0"/>
              </a:spcAft>
              <a:buClr>
                <a:srgbClr val="FF0000"/>
              </a:buClr>
              <a:buSzPct val="91000"/>
              <a:buFont typeface="Wingdings" panose="05000000000000000000" charset="0"/>
              <a:buChar char="Ø"/>
              <a:tabLst>
                <a:tab pos="75565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熵</a:t>
            </a: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编码</a:t>
            </a:r>
            <a:endParaRPr lang="en-US" altLang="zh-CN" sz="24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96035" marR="0" lvl="1" indent="-342900" algn="l" defTabSz="914400" rtl="0" eaLnBrk="1" fontAlgn="auto" latinLnBrk="0" hangingPunct="1">
              <a:lnSpc>
                <a:spcPct val="100000"/>
              </a:lnSpc>
              <a:spcBef>
                <a:spcPts val="1270"/>
              </a:spcBef>
              <a:spcAft>
                <a:spcPts val="0"/>
              </a:spcAft>
              <a:buClr>
                <a:srgbClr val="FF0000"/>
              </a:buClr>
              <a:buSzPct val="91000"/>
              <a:buFont typeface="Wingdings" panose="05000000000000000000" pitchFamily="2" charset="2"/>
              <a:buChar char="ü"/>
              <a:tabLst>
                <a:tab pos="755650" algn="l"/>
              </a:tabLst>
              <a:defRPr/>
            </a:pPr>
            <a:r>
              <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香农</a:t>
            </a:r>
            <a:r>
              <a:rPr kumimoji="0" lang="zh-CN" altLang="en-US" sz="2400" i="0" u="none" strike="noStrike" kern="1200" cap="none" spc="-60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en-US" altLang="zh-CN"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i="0" u="none" strike="noStrike" kern="1200" cap="none" spc="-61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范诺编</a:t>
            </a:r>
            <a:r>
              <a:rPr kumimoji="0" lang="zh-CN" altLang="en-US" sz="2400" i="0" u="none" strike="noStrike" kern="1200" cap="none" spc="8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码</a:t>
            </a:r>
            <a:r>
              <a:rPr kumimoji="0" lang="zh-CN" altLang="en-US" sz="2400" i="0" u="none" strike="noStrike" kern="1200" cap="none" spc="-300" normalizeH="0" baseline="30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i="0" u="none" strike="noStrike" kern="1200" cap="none" spc="-989" normalizeH="0" baseline="30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霍夫曼编</a:t>
            </a:r>
            <a:r>
              <a:rPr kumimoji="0" lang="zh-CN" altLang="en-US" sz="2400" i="0" u="none" strike="noStrike" kern="1200" cap="none" spc="8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码</a:t>
            </a:r>
            <a:r>
              <a:rPr kumimoji="0" lang="zh-CN" altLang="en-US" sz="2400" i="0" u="none" strike="noStrike" kern="1200" cap="none" spc="-300" normalizeH="0" baseline="30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i="0" u="none" strike="noStrike" kern="1200" cap="none" spc="-982" normalizeH="0" baseline="30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算术编</a:t>
            </a:r>
            <a:r>
              <a:rPr kumimoji="0" lang="zh-CN" altLang="en-US" sz="2400" i="0" u="none" strike="noStrike" kern="1200" cap="none" spc="-166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码</a:t>
            </a: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935"/>
              </a:spcBef>
              <a:spcAft>
                <a:spcPts val="0"/>
              </a:spcAft>
              <a:buClr>
                <a:srgbClr val="FF0000"/>
              </a:buClr>
              <a:buSzPct val="86000"/>
              <a:buFont typeface="Wingdings" panose="05000000000000000000" charset="0"/>
              <a:buChar char="Ø"/>
              <a:tabLst>
                <a:tab pos="755650" algn="l"/>
              </a:tabLst>
              <a:defRPr/>
            </a:pPr>
            <a:r>
              <a:rPr kumimoji="0" lang="zh-CN" altLang="en-US" sz="2400" i="0" u="none" strike="noStrike" kern="120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基于字典的压缩</a:t>
            </a: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3" name="文本框 2"/>
          <p:cNvSpPr txBox="1"/>
          <p:nvPr/>
        </p:nvSpPr>
        <p:spPr>
          <a:xfrm>
            <a:off x="746125" y="4836795"/>
            <a:ext cx="2219960" cy="460375"/>
          </a:xfrm>
          <a:prstGeom prst="rect">
            <a:avLst/>
          </a:prstGeom>
          <a:noFill/>
        </p:spPr>
        <p:txBody>
          <a:bodyPr wrap="none" rtlCol="0" anchor="t">
            <a:spAutoFit/>
          </a:bodyPr>
          <a:lstStyle/>
          <a:p>
            <a:pPr marL="812800" lvl="1" indent="-342900" algn="l" defTabSz="914400" fontAlgn="auto">
              <a:spcBef>
                <a:spcPts val="1270"/>
              </a:spcBef>
              <a:spcAft>
                <a:spcPts val="0"/>
              </a:spcAft>
              <a:buClr>
                <a:srgbClr val="FF0000"/>
              </a:buClr>
              <a:buSzPct val="91000"/>
              <a:buFont typeface="Wingdings" panose="05000000000000000000" charset="0"/>
              <a:buChar char="Ø"/>
              <a:tabLst>
                <a:tab pos="755650" algn="l"/>
              </a:tabLst>
              <a:defRPr/>
            </a:pPr>
            <a:r>
              <a:rPr lang="zh-CN" altLang="en-US" sz="2400">
                <a:solidFill>
                  <a:schemeClr val="tx1"/>
                </a:solidFill>
                <a:latin typeface="楷体" panose="02010609060101010101" pitchFamily="49" charset="-122"/>
                <a:ea typeface="楷体" panose="02010609060101010101" pitchFamily="49" charset="-122"/>
              </a:rPr>
              <a:t>预测编码</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文本框 163"/>
          <p:cNvSpPr txBox="1"/>
          <p:nvPr/>
        </p:nvSpPr>
        <p:spPr>
          <a:xfrm>
            <a:off x="533648" y="1369060"/>
            <a:ext cx="8502848" cy="2875280"/>
          </a:xfrm>
          <a:prstGeom prst="rect">
            <a:avLst/>
          </a:prstGeom>
          <a:noFill/>
        </p:spPr>
        <p:txBody>
          <a:bodyPr wrap="square">
            <a:spAutoFit/>
          </a:bodyPr>
          <a:lstStyle/>
          <a:p>
            <a:pPr marL="355600" marR="0" lvl="0"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有损压缩</a:t>
            </a:r>
          </a:p>
          <a:p>
            <a:pPr marL="800100" marR="3610610" lvl="2" indent="-342900" algn="l" defTabSz="914400" eaLnBrk="1" fontAlgn="auto" latinLnBrk="0" hangingPunct="1">
              <a:lnSpc>
                <a:spcPct val="100000"/>
              </a:lnSpc>
              <a:spcBef>
                <a:spcPts val="635"/>
              </a:spcBef>
              <a:spcAft>
                <a:spcPts val="0"/>
              </a:spcAft>
              <a:buClr>
                <a:srgbClr val="FF0000"/>
              </a:buClr>
              <a:buSzPct val="83000"/>
              <a:buFont typeface="Wingdings" panose="05000000000000000000" charset="0"/>
              <a:buChar char="Ø"/>
              <a:tabLst>
                <a:tab pos="755650" algn="l"/>
              </a:tabLst>
              <a:defRPr/>
            </a:pPr>
            <a:r>
              <a:rPr kumimoji="0" lang="en-US" altLang="zh-CN" sz="2400" i="0" u="none" strike="noStrike" kern="0" cap="none"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变换编码</a:t>
            </a:r>
            <a:endParaRPr kumimoji="0" lang="en-US" altLang="zh-CN"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1726565" marR="0" lvl="3" indent="-342900" algn="l" defTabSz="914400" eaLnBrk="1" fontAlgn="auto" latinLnBrk="0" hangingPunct="1">
              <a:lnSpc>
                <a:spcPts val="2285"/>
              </a:lnSpc>
              <a:spcBef>
                <a:spcPts val="910"/>
              </a:spcBef>
              <a:spcAft>
                <a:spcPts val="0"/>
              </a:spcAft>
              <a:buClr>
                <a:srgbClr val="3333CC"/>
              </a:buClr>
              <a:buSzPct val="90000"/>
              <a:buFont typeface="Wingdings" panose="05000000000000000000" charset="0"/>
              <a:buChar char="ü"/>
              <a:tabLst>
                <a:tab pos="1155700" algn="l"/>
              </a:tabLst>
              <a:defRPr/>
            </a:pPr>
            <a:r>
              <a:rPr kumimoji="0" lang="zh-CN" altLang="en-US" sz="2400" i="0" u="none" strike="noStrike" kern="0" cap="none" spc="-5"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变换编码的基本思</a:t>
            </a:r>
            <a:r>
              <a:rPr kumimoji="0" lang="zh-CN" altLang="en-US" sz="2400" i="0" u="none" strike="noStrike" kern="0" cap="none" spc="65"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想</a:t>
            </a:r>
            <a:r>
              <a:rPr kumimoji="0" lang="zh-CN" altLang="en-US" sz="2400" i="0" u="none" strike="noStrike" kern="0" cap="none" spc="-254" normalizeH="0" baseline="300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i="0" u="none" strike="noStrike" kern="0" cap="none" spc="-802" normalizeH="0" baseline="300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i="0" u="none" strike="noStrike" kern="0" cap="none" spc="-5"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正交变换压缩编码模</a:t>
            </a:r>
            <a:r>
              <a:rPr kumimoji="0" lang="zh-CN" altLang="en-US" sz="2400" i="0" u="none" strike="noStrike" kern="0" cap="none" spc="65"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型</a:t>
            </a:r>
            <a:endParaRPr kumimoji="0" lang="zh-CN" altLang="en-US" sz="240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1726565" lvl="3" indent="-342900" algn="l" defTabSz="914400" eaLnBrk="1" fontAlgn="auto" latinLnBrk="0" hangingPunct="1">
              <a:lnSpc>
                <a:spcPts val="2285"/>
              </a:lnSpc>
              <a:spcBef>
                <a:spcPts val="910"/>
              </a:spcBef>
              <a:spcAft>
                <a:spcPts val="0"/>
              </a:spcAft>
              <a:buClr>
                <a:srgbClr val="3333CC"/>
              </a:buClr>
              <a:buSzPct val="90000"/>
              <a:buFont typeface="Wingdings" panose="05000000000000000000" charset="0"/>
              <a:buChar char="ü"/>
              <a:tabLst>
                <a:tab pos="1155700" algn="l"/>
              </a:tabLst>
              <a:defRPr/>
            </a:pPr>
            <a:r>
              <a:rPr kumimoji="0" lang="zh-CN" altLang="en-US" sz="2400" i="0" u="none" strike="noStrike" kern="0" cap="none" spc="-5"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DCT变换编码 </a:t>
            </a:r>
            <a:r>
              <a:rPr kumimoji="0" lang="zh-CN" altLang="en-US" sz="2400" i="0" u="none" strike="noStrike" kern="0" cap="none" spc="-5" normalizeH="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i="0" u="none" strike="noStrike" kern="0" cap="none" spc="-5"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小波变换编码</a:t>
            </a:r>
          </a:p>
          <a:p>
            <a:pPr marL="355600" marR="0" lvl="0" indent="-342900" algn="l" defTabSz="914400" eaLnBrk="1" fontAlgn="auto" latinLnBrk="0" hangingPunct="1">
              <a:lnSpc>
                <a:spcPct val="100000"/>
              </a:lnSpc>
              <a:spcBef>
                <a:spcPts val="1135"/>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图像压缩标准</a:t>
            </a:r>
            <a:endParaRPr kumimoji="0" lang="zh-CN" altLang="en-US" sz="24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r>
              <a:rPr kumimoji="0" lang="zh-CN" altLang="en-US" sz="2400" i="0" u="none" strike="noStrike" kern="0" cap="none" spc="-5"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静止图像编码标</a:t>
            </a:r>
            <a:r>
              <a:rPr kumimoji="0" lang="zh-CN" altLang="en-US" sz="2400" i="0" u="none" strike="noStrike" kern="0" cap="none" spc="95"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准</a:t>
            </a:r>
            <a:r>
              <a:rPr kumimoji="0" lang="zh-CN" altLang="en-US" sz="2400" i="0" u="none" strike="noStrike" kern="0" cap="none" spc="-345" normalizeH="0" baseline="300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i="0" u="none" strike="noStrike" kern="0" cap="none" spc="-1125" normalizeH="0" baseline="300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i="0" u="none" strike="noStrike" kern="0" cap="none" spc="-5"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连续帧图像编码标准</a:t>
            </a:r>
            <a:endParaRPr kumimoji="0" lang="zh-CN" altLang="en-US"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2511" y="1304836"/>
            <a:ext cx="7884876" cy="904240"/>
          </a:xfrm>
          <a:prstGeom prst="rect">
            <a:avLst/>
          </a:prstGeom>
          <a:noFill/>
        </p:spPr>
        <p:txBody>
          <a:bodyPr wrap="square">
            <a:spAutoFit/>
          </a:bodyPr>
          <a:lstStyle/>
          <a:p>
            <a:pPr marL="355600" marR="0" indent="-342900" defTabSz="914400" eaLnBrk="1" fontAlgn="auto" latinLnBrk="0" hangingPunct="1">
              <a:lnSpc>
                <a:spcPct val="100000"/>
              </a:lnSpc>
              <a:spcBef>
                <a:spcPts val="760"/>
              </a:spcBef>
              <a:spcAft>
                <a:spcPts val="0"/>
              </a:spcAft>
              <a:buClr>
                <a:srgbClr val="3333CC"/>
              </a:buClr>
              <a:buSzPct val="55000"/>
              <a:buFont typeface="Wingdings" panose="05000000000000000000"/>
              <a:buChar char=""/>
              <a:tabLst>
                <a:tab pos="354965" algn="l"/>
                <a:tab pos="355600" algn="l"/>
              </a:tabLst>
              <a:defRPr/>
            </a:pPr>
            <a:r>
              <a:rPr kumimoji="0" lang="zh-CN" altLang="en-US" sz="2800" i="0" kern="1200" cap="none" spc="-5" normalizeH="0" baseline="0" noProof="0" dirty="0">
                <a:solidFill>
                  <a:prstClr val="black"/>
                </a:solidFill>
                <a:latin typeface="楷体" panose="02010609060101010101" pitchFamily="49" charset="-122"/>
                <a:ea typeface="楷体" panose="02010609060101010101" pitchFamily="49" charset="-122"/>
                <a:cs typeface="宋体" panose="02010600030101010101" pitchFamily="2" charset="-122"/>
              </a:rPr>
              <a:t>在线考试规则</a:t>
            </a:r>
            <a:endParaRPr kumimoji="0" lang="zh-CN" altLang="en-US" sz="2800" i="0" kern="1200" cap="none" spc="0" normalizeH="0" baseline="0" noProof="0" dirty="0">
              <a:solidFill>
                <a:prstClr val="black"/>
              </a:solidFill>
              <a:latin typeface="楷体" panose="02010609060101010101" pitchFamily="49" charset="-122"/>
              <a:ea typeface="楷体" panose="02010609060101010101" pitchFamily="49" charset="-122"/>
              <a:cs typeface="宋体" panose="02010600030101010101" pitchFamily="2" charset="-122"/>
            </a:endParaRPr>
          </a:p>
          <a:p>
            <a:pPr marL="12700" marR="0" defTabSz="914400" eaLnBrk="1" fontAlgn="auto" latinLnBrk="0" hangingPunct="1">
              <a:lnSpc>
                <a:spcPct val="100000"/>
              </a:lnSpc>
              <a:spcBef>
                <a:spcPts val="100"/>
              </a:spcBef>
              <a:spcAft>
                <a:spcPts val="0"/>
              </a:spcAft>
              <a:buClr>
                <a:srgbClr val="3333CC"/>
              </a:buClr>
              <a:buSzPct val="55000"/>
              <a:tabLst>
                <a:tab pos="354965" algn="l"/>
                <a:tab pos="355600" algn="l"/>
              </a:tabLst>
              <a:defRPr/>
            </a:pPr>
            <a:endParaRPr kumimoji="0" lang="en-US" altLang="zh-CN" sz="2400" i="0" kern="1200" cap="none" spc="0" normalizeH="0" baseline="0" noProof="0" dirty="0">
              <a:solidFill>
                <a:prstClr val="black"/>
              </a:solidFill>
              <a:latin typeface="楷体" panose="02010609060101010101" pitchFamily="49" charset="-122"/>
              <a:ea typeface="楷体" panose="02010609060101010101" pitchFamily="49" charset="-122"/>
              <a:cs typeface="宋体" panose="02010600030101010101" pitchFamily="2" charset="-122"/>
            </a:endParaRPr>
          </a:p>
        </p:txBody>
      </p:sp>
      <p:sp>
        <p:nvSpPr>
          <p:cNvPr id="68" name="文本框 67"/>
          <p:cNvSpPr txBox="1"/>
          <p:nvPr/>
        </p:nvSpPr>
        <p:spPr>
          <a:xfrm>
            <a:off x="359532" y="1736812"/>
            <a:ext cx="7884876" cy="2760345"/>
          </a:xfrm>
          <a:prstGeom prst="rect">
            <a:avLst/>
          </a:prstGeom>
          <a:noFill/>
        </p:spPr>
        <p:txBody>
          <a:bodyPr wrap="square">
            <a:spAutoFit/>
          </a:bodyPr>
          <a:lstStyle/>
          <a:p>
            <a:pPr marL="812800" marR="0" indent="-342900" defTabSz="914400" eaLnBrk="1" fontAlgn="auto" latinLnBrk="0" hangingPunct="1">
              <a:lnSpc>
                <a:spcPct val="100000"/>
              </a:lnSpc>
              <a:spcBef>
                <a:spcPts val="580"/>
              </a:spcBef>
              <a:spcAft>
                <a:spcPts val="0"/>
              </a:spcAft>
              <a:buClrTx/>
              <a:buSzTx/>
              <a:buFont typeface="Wingdings" panose="05000000000000000000" charset="0"/>
              <a:buChar char="Ø"/>
              <a:defRPr/>
            </a:pPr>
            <a:r>
              <a:rPr kumimoji="0" sz="2400" i="0" kern="1200" cap="none" normalizeH="0" noProof="0" dirty="0">
                <a:solidFill>
                  <a:schemeClr val="tx1"/>
                </a:solidFill>
                <a:latin typeface="楷体" panose="02010609060101010101" pitchFamily="49" charset="-122"/>
                <a:ea typeface="楷体" panose="02010609060101010101" pitchFamily="49" charset="-122"/>
              </a:rPr>
              <a:t>在校学生同一时间，通过腾讯会议线上考试，</a:t>
            </a:r>
            <a:r>
              <a:rPr kumimoji="0" sz="2400" i="0" u="sng" kern="1200" cap="none" normalizeH="0" noProof="0" dirty="0">
                <a:solidFill>
                  <a:srgbClr val="2D2D8A"/>
                </a:solidFill>
                <a:latin typeface="楷体" panose="02010609060101010101" pitchFamily="49" charset="-122"/>
                <a:ea typeface="楷体" panose="02010609060101010101" pitchFamily="49" charset="-122"/>
              </a:rPr>
              <a:t>会议链接会在考试前一天晚上发布到课程群</a:t>
            </a:r>
            <a:endParaRPr kumimoji="0" sz="2400" i="0" kern="1200" cap="none" normalizeH="0" noProof="0" dirty="0">
              <a:solidFill>
                <a:schemeClr val="tx1"/>
              </a:solidFill>
              <a:latin typeface="楷体" panose="02010609060101010101" pitchFamily="49" charset="-122"/>
              <a:ea typeface="楷体" panose="02010609060101010101" pitchFamily="49" charset="-122"/>
            </a:endParaRPr>
          </a:p>
          <a:p>
            <a:pPr marL="1270000" marR="0" lvl="2" indent="-342900" defTabSz="914400" rtl="0" eaLnBrk="1" fontAlgn="auto" latinLnBrk="0" hangingPunct="1">
              <a:lnSpc>
                <a:spcPct val="100000"/>
              </a:lnSpc>
              <a:spcBef>
                <a:spcPts val="825"/>
              </a:spcBef>
              <a:spcAft>
                <a:spcPts val="0"/>
              </a:spcAft>
              <a:buClr>
                <a:srgbClr val="FF0000"/>
              </a:buClr>
              <a:buSzPct val="83000"/>
              <a:buFont typeface="Wingdings" panose="05000000000000000000" charset="0"/>
              <a:buChar char="Ø"/>
              <a:tabLst>
                <a:tab pos="755650" algn="l"/>
              </a:tabLst>
              <a:defRPr/>
            </a:pPr>
            <a:r>
              <a:rPr kumimoji="0" lang="zh-CN" sz="2000" i="0" u="none" strike="noStrike" cap="none" normalizeH="0" dirty="0">
                <a:solidFill>
                  <a:schemeClr val="tx1"/>
                </a:solidFill>
                <a:latin typeface="楷体" panose="02010609060101010101" pitchFamily="49" charset="-122"/>
                <a:ea typeface="楷体" panose="02010609060101010101" pitchFamily="49" charset="-122"/>
              </a:rPr>
              <a:t>准备</a:t>
            </a:r>
            <a:r>
              <a:rPr kumimoji="0" sz="2000" i="0" u="none" strike="noStrike" cap="none" normalizeH="0" dirty="0">
                <a:solidFill>
                  <a:schemeClr val="tx1"/>
                </a:solidFill>
                <a:latin typeface="楷体" panose="02010609060101010101" pitchFamily="49" charset="-122"/>
                <a:ea typeface="楷体" panose="02010609060101010101" pitchFamily="49" charset="-122"/>
              </a:rPr>
              <a:t>一台可进入腾讯会议直播的电子设备（手机、电脑、平板皆可），须在考试过程中全程开启摄像头。</a:t>
            </a:r>
          </a:p>
          <a:p>
            <a:pPr marL="1270000" marR="0" lvl="2" indent="-342900" defTabSz="914400" rtl="0" eaLnBrk="1" fontAlgn="auto" latinLnBrk="0" hangingPunct="1">
              <a:lnSpc>
                <a:spcPct val="100000"/>
              </a:lnSpc>
              <a:spcBef>
                <a:spcPts val="825"/>
              </a:spcBef>
              <a:spcAft>
                <a:spcPts val="0"/>
              </a:spcAft>
              <a:buClr>
                <a:srgbClr val="FF0000"/>
              </a:buClr>
              <a:buSzPct val="83000"/>
              <a:buFont typeface="Wingdings" panose="05000000000000000000" charset="0"/>
              <a:buChar char="Ø"/>
              <a:tabLst>
                <a:tab pos="755650" algn="l"/>
              </a:tabLst>
              <a:defRPr/>
            </a:pPr>
            <a:r>
              <a:rPr kumimoji="0" sz="2000" i="0" u="none" strike="noStrike" cap="none" normalizeH="0" dirty="0">
                <a:solidFill>
                  <a:schemeClr val="tx1"/>
                </a:solidFill>
                <a:latin typeface="楷体" panose="02010609060101010101" pitchFamily="49" charset="-122"/>
                <a:ea typeface="楷体" panose="02010609060101010101" pitchFamily="49" charset="-122"/>
              </a:rPr>
              <a:t>有效证件：学生证/身份证（考试开始将其放置桌面上）</a:t>
            </a:r>
          </a:p>
          <a:p>
            <a:pPr marL="1270000" marR="0" lvl="2" indent="-342900" defTabSz="914400" rtl="0" eaLnBrk="1" fontAlgn="auto" latinLnBrk="0" hangingPunct="1">
              <a:lnSpc>
                <a:spcPct val="100000"/>
              </a:lnSpc>
              <a:spcBef>
                <a:spcPts val="825"/>
              </a:spcBef>
              <a:spcAft>
                <a:spcPts val="0"/>
              </a:spcAft>
              <a:buClr>
                <a:srgbClr val="FF0000"/>
              </a:buClr>
              <a:buSzPct val="83000"/>
              <a:buFont typeface="Wingdings" panose="05000000000000000000" charset="0"/>
              <a:buChar char="Ø"/>
              <a:tabLst>
                <a:tab pos="755650" algn="l"/>
              </a:tabLst>
              <a:defRPr/>
            </a:pPr>
            <a:r>
              <a:rPr kumimoji="0" sz="2000" i="0" u="none" strike="noStrike" cap="none" normalizeH="0" dirty="0">
                <a:solidFill>
                  <a:schemeClr val="tx1"/>
                </a:solidFill>
                <a:latin typeface="楷体" panose="02010609060101010101" pitchFamily="49" charset="-122"/>
                <a:ea typeface="楷体" panose="02010609060101010101" pitchFamily="49" charset="-122"/>
              </a:rPr>
              <a:t>答题纸、草稿纸</a:t>
            </a:r>
          </a:p>
          <a:p>
            <a:pPr marL="812800" marR="0" indent="-342900" defTabSz="914400" eaLnBrk="1" fontAlgn="auto" latinLnBrk="0" hangingPunct="1">
              <a:lnSpc>
                <a:spcPct val="100000"/>
              </a:lnSpc>
              <a:spcBef>
                <a:spcPts val="580"/>
              </a:spcBef>
              <a:spcAft>
                <a:spcPts val="0"/>
              </a:spcAft>
              <a:buClrTx/>
              <a:buSzTx/>
              <a:buFont typeface="Wingdings" panose="05000000000000000000" charset="0"/>
              <a:buChar char="Ø"/>
              <a:defRPr/>
            </a:pPr>
            <a:endParaRPr kumimoji="0" sz="2000" i="0" cap="none" normalizeH="0" noProof="0" dirty="0">
              <a:solidFill>
                <a:schemeClr val="tx1"/>
              </a:solidFill>
              <a:latin typeface="楷体" panose="02010609060101010101" pitchFamily="49" charset="-122"/>
              <a:ea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112" cy="1113"/>
            </a:xfrm>
            <a:prstGeom prst="rect">
              <a:avLst/>
            </a:prstGeom>
            <a:noFill/>
            <a:ln w="9525">
              <a:noFill/>
              <a:miter lim="800000"/>
            </a:ln>
            <a:effectLst/>
          </p:spPr>
          <p:txBody>
            <a:bodyPr wrap="none">
              <a:spAutoFit/>
            </a:bodyPr>
            <a:lstStyle/>
            <a:p>
              <a:r>
                <a:rPr lang="zh-CN" altLang="en-US" sz="4000">
                  <a:ea typeface="黑体" panose="02010609060101010101" pitchFamily="49" charset="-122"/>
                </a:rPr>
                <a:t>期末开卷考试</a:t>
              </a:r>
            </a:p>
          </p:txBody>
        </p:sp>
        <p:pic>
          <p:nvPicPr>
            <p:cNvPr id="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7" name="图片 7"/>
          <p:cNvPicPr>
            <a:picLocks noChangeAspect="1"/>
          </p:cNvPicPr>
          <p:nvPr/>
        </p:nvPicPr>
        <p:blipFill>
          <a:blip r:embed="rId4"/>
          <a:stretch>
            <a:fillRect/>
          </a:stretch>
        </p:blipFill>
        <p:spPr>
          <a:xfrm>
            <a:off x="1853565" y="4184650"/>
            <a:ext cx="2781300" cy="2100580"/>
          </a:xfrm>
          <a:prstGeom prst="rect">
            <a:avLst/>
          </a:prstGeom>
        </p:spPr>
      </p:pic>
      <p:sp>
        <p:nvSpPr>
          <p:cNvPr id="100" name="文本框 99"/>
          <p:cNvSpPr txBox="1"/>
          <p:nvPr/>
        </p:nvSpPr>
        <p:spPr>
          <a:xfrm>
            <a:off x="3455670" y="5056505"/>
            <a:ext cx="5080000" cy="252730"/>
          </a:xfrm>
          <a:prstGeom prst="rect">
            <a:avLst/>
          </a:prstGeom>
          <a:noFill/>
          <a:ln w="9525">
            <a:noFill/>
          </a:ln>
        </p:spPr>
        <p:txBody>
          <a:bodyPr>
            <a:spAutoFit/>
          </a:bodyPr>
          <a:lstStyle/>
          <a:p>
            <a:pPr marL="0" indent="0" algn="ctr"/>
            <a:r>
              <a:rPr lang="zh-CN" sz="1050">
                <a:ea typeface="宋体" panose="02010600030101010101" pitchFamily="2" charset="-122"/>
              </a:rPr>
              <a:t>摄像范围参考图（侧面图）</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文本框 163"/>
          <p:cNvSpPr txBox="1"/>
          <p:nvPr/>
        </p:nvSpPr>
        <p:spPr>
          <a:xfrm>
            <a:off x="533648" y="1369060"/>
            <a:ext cx="8502848" cy="3734435"/>
          </a:xfrm>
          <a:prstGeom prst="rect">
            <a:avLst/>
          </a:prstGeom>
          <a:noFill/>
        </p:spPr>
        <p:txBody>
          <a:bodyPr wrap="square">
            <a:spAutoFit/>
          </a:bodyPr>
          <a:lstStyle/>
          <a:p>
            <a:pPr marL="355600" marR="0" lvl="0"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例</a:t>
            </a:r>
            <a:r>
              <a:rPr kumimoji="0" lang="en-US" altLang="zh-CN"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1.如果一个图像的灰度级编码使用了多于实际需要的编码符号，就称图像中包含了：（ ）</a:t>
            </a:r>
          </a:p>
          <a:p>
            <a:pPr marL="12700" marR="0" lvl="0" indent="0" algn="l" defTabSz="914400" eaLnBrk="1" fontAlgn="auto" latinLnBrk="0" hangingPunct="1">
              <a:lnSpc>
                <a:spcPct val="100000"/>
              </a:lnSpc>
              <a:spcBef>
                <a:spcPts val="1650"/>
              </a:spcBef>
              <a:spcAft>
                <a:spcPts val="0"/>
              </a:spcAft>
              <a:buClr>
                <a:srgbClr val="3333CC"/>
              </a:buClr>
              <a:buSzPct val="53000"/>
              <a:buFont typeface="Wingdings" panose="05000000000000000000"/>
              <a:buNone/>
              <a:tabLst>
                <a:tab pos="354965" algn="l"/>
                <a:tab pos="355600" algn="l"/>
              </a:tabLst>
              <a:defRPr/>
            </a:pPr>
            <a:r>
              <a:rPr kumimoji="0" lang="en-US" altLang="zh-CN"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	A、编码冗余 		B、像素间冗余 </a:t>
            </a:r>
          </a:p>
          <a:p>
            <a:pPr marL="12700" marR="0" lvl="0" indent="0" algn="l" defTabSz="914400" eaLnBrk="1" fontAlgn="auto" latinLnBrk="0" hangingPunct="1">
              <a:lnSpc>
                <a:spcPct val="100000"/>
              </a:lnSpc>
              <a:spcBef>
                <a:spcPts val="1650"/>
              </a:spcBef>
              <a:spcAft>
                <a:spcPts val="0"/>
              </a:spcAft>
              <a:buClr>
                <a:srgbClr val="3333CC"/>
              </a:buClr>
              <a:buSzPct val="53000"/>
              <a:buFont typeface="Wingdings" panose="05000000000000000000"/>
              <a:buNone/>
              <a:tabLst>
                <a:tab pos="354965" algn="l"/>
                <a:tab pos="355600" algn="l"/>
              </a:tabLst>
              <a:defRPr/>
            </a:pPr>
            <a:r>
              <a:rPr kumimoji="0" lang="en-US" altLang="zh-CN"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	C、心理视觉冗余 	D、计算冗余</a:t>
            </a:r>
          </a:p>
          <a:p>
            <a:pPr marL="355600" marR="0" lvl="0"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例2.下列哪一个压缩标准用于压缩静止图像。（ ）</a:t>
            </a:r>
          </a:p>
          <a:p>
            <a:pPr marL="12700" marR="0" lvl="0" indent="0" algn="l" defTabSz="914400" eaLnBrk="1" fontAlgn="auto" latinLnBrk="0" hangingPunct="1">
              <a:lnSpc>
                <a:spcPct val="100000"/>
              </a:lnSpc>
              <a:spcBef>
                <a:spcPts val="1650"/>
              </a:spcBef>
              <a:spcAft>
                <a:spcPts val="0"/>
              </a:spcAft>
              <a:buClr>
                <a:srgbClr val="3333CC"/>
              </a:buClr>
              <a:buSzPct val="53000"/>
              <a:buFont typeface="Wingdings" panose="05000000000000000000"/>
              <a:buNone/>
              <a:tabLst>
                <a:tab pos="354965" algn="l"/>
                <a:tab pos="355600" algn="l"/>
              </a:tabLst>
              <a:defRPr/>
            </a:pPr>
            <a:r>
              <a:rPr kumimoji="0" lang="en-US" altLang="zh-CN"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	A、JPEG 			B、MPEG </a:t>
            </a:r>
          </a:p>
          <a:p>
            <a:pPr marL="12700" marR="0" lvl="0" indent="0" algn="l" defTabSz="914400" eaLnBrk="1" fontAlgn="auto" latinLnBrk="0" hangingPunct="1">
              <a:lnSpc>
                <a:spcPct val="100000"/>
              </a:lnSpc>
              <a:spcBef>
                <a:spcPts val="1650"/>
              </a:spcBef>
              <a:spcAft>
                <a:spcPts val="0"/>
              </a:spcAft>
              <a:buClr>
                <a:srgbClr val="3333CC"/>
              </a:buClr>
              <a:buSzPct val="53000"/>
              <a:buFont typeface="Wingdings" panose="05000000000000000000"/>
              <a:buNone/>
              <a:tabLst>
                <a:tab pos="354965" algn="l"/>
                <a:tab pos="355600" algn="l"/>
              </a:tabLst>
              <a:defRPr/>
            </a:pPr>
            <a:r>
              <a:rPr kumimoji="0" lang="en-US" altLang="zh-CN"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	C、H.261 			D、以上均不能</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矩形 1">
            <a:extLst>
              <a:ext uri="{FF2B5EF4-FFF2-40B4-BE49-F238E27FC236}">
                <a16:creationId xmlns:a16="http://schemas.microsoft.com/office/drawing/2014/main" id="{BD913864-3D12-C741-BFAE-2A81C4FB1314}"/>
              </a:ext>
            </a:extLst>
          </p:cNvPr>
          <p:cNvSpPr/>
          <p:nvPr/>
        </p:nvSpPr>
        <p:spPr>
          <a:xfrm>
            <a:off x="5184068" y="1736812"/>
            <a:ext cx="365806" cy="523220"/>
          </a:xfrm>
          <a:prstGeom prst="rect">
            <a:avLst/>
          </a:prstGeom>
        </p:spPr>
        <p:txBody>
          <a:bodyPr wrap="none">
            <a:spAutoFit/>
          </a:bodyPr>
          <a:lstStyle/>
          <a:p>
            <a:r>
              <a:rPr lang="en-US" altLang="zh-CN" sz="2800" kern="0"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A</a:t>
            </a:r>
            <a:endParaRPr lang="zh-CN" altLang="en-US" dirty="0"/>
          </a:p>
        </p:txBody>
      </p:sp>
      <p:sp>
        <p:nvSpPr>
          <p:cNvPr id="3" name="矩形 2">
            <a:extLst>
              <a:ext uri="{FF2B5EF4-FFF2-40B4-BE49-F238E27FC236}">
                <a16:creationId xmlns:a16="http://schemas.microsoft.com/office/drawing/2014/main" id="{E7C652EB-9D51-104D-B52F-87F35B6EC703}"/>
              </a:ext>
            </a:extLst>
          </p:cNvPr>
          <p:cNvSpPr/>
          <p:nvPr/>
        </p:nvSpPr>
        <p:spPr>
          <a:xfrm>
            <a:off x="7308304" y="3429000"/>
            <a:ext cx="365806" cy="523220"/>
          </a:xfrm>
          <a:prstGeom prst="rect">
            <a:avLst/>
          </a:prstGeom>
        </p:spPr>
        <p:txBody>
          <a:bodyPr wrap="none">
            <a:spAutoFit/>
          </a:bodyPr>
          <a:lstStyle/>
          <a:p>
            <a:r>
              <a:rPr lang="zh-CN" altLang="en-US" sz="2800" kern="0"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A</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文本框 163"/>
          <p:cNvSpPr txBox="1"/>
          <p:nvPr/>
        </p:nvSpPr>
        <p:spPr>
          <a:xfrm>
            <a:off x="533648" y="1369060"/>
            <a:ext cx="8502848" cy="830997"/>
          </a:xfrm>
          <a:prstGeom prst="rect">
            <a:avLst/>
          </a:prstGeom>
          <a:noFill/>
        </p:spPr>
        <p:txBody>
          <a:bodyPr wrap="square">
            <a:spAutoFit/>
          </a:bodyPr>
          <a:lstStyle/>
          <a:p>
            <a:pPr marL="355600" lvl="0" indent="-342900" fontAlgn="auto">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例</a:t>
            </a:r>
            <a:r>
              <a:rPr lang="en-US" altLang="zh-CN" sz="2400" kern="0"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3</a:t>
            </a:r>
            <a:r>
              <a:rPr kumimoji="0" lang="en-US" altLang="zh-CN"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rPr>
              <a:t>.</a:t>
            </a:r>
            <a:r>
              <a:rPr lang="zh-CN" altLang="en-US" sz="2400" kern="0"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压缩编码算法很多，为什么还要采用混合压缩编码？请举例说明。</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7.</a:t>
              </a:r>
              <a:r>
                <a:rPr lang="zh-CN" altLang="en-US" sz="4000">
                  <a:ea typeface="黑体" panose="02010609060101010101" pitchFamily="49" charset="-122"/>
                </a:rPr>
                <a:t>  图像压缩</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矩形 1">
            <a:extLst>
              <a:ext uri="{FF2B5EF4-FFF2-40B4-BE49-F238E27FC236}">
                <a16:creationId xmlns:a16="http://schemas.microsoft.com/office/drawing/2014/main" id="{174A7F91-CC4C-484D-BA92-0797820E40AA}"/>
              </a:ext>
            </a:extLst>
          </p:cNvPr>
          <p:cNvSpPr/>
          <p:nvPr/>
        </p:nvSpPr>
        <p:spPr>
          <a:xfrm>
            <a:off x="533648" y="2200057"/>
            <a:ext cx="8076704" cy="3108543"/>
          </a:xfrm>
          <a:prstGeom prst="rect">
            <a:avLst/>
          </a:prstGeom>
        </p:spPr>
        <p:txBody>
          <a:bodyPr wrap="square">
            <a:spAutoFit/>
          </a:bodyPr>
          <a:lstStyle/>
          <a:p>
            <a:pPr marL="12700" lvl="0" fontAlgn="auto">
              <a:spcBef>
                <a:spcPts val="1650"/>
              </a:spcBef>
              <a:spcAft>
                <a:spcPts val="0"/>
              </a:spcAft>
              <a:buClr>
                <a:srgbClr val="3333CC"/>
              </a:buClr>
              <a:buSzPct val="53000"/>
              <a:tabLst>
                <a:tab pos="354965" algn="l"/>
                <a:tab pos="355600" algn="l"/>
              </a:tabLst>
              <a:defRPr/>
            </a:pPr>
            <a:r>
              <a:rPr lang="zh-CN" altLang="en-US" sz="2800" kern="0"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rPr>
              <a:t>答：压缩编码算法很多，比如行程编码、霍夫曼编码等。每种不同的压缩编码方法具有各自不同的特点。比如行程编码擅长对多个重复数据连续出现的情况进行编码；霍夫曼编码则可以有效地将出现频率高、低不同的数据进行编码。如果将不同的编码方式巧妙的结合在一起，则可以达到更高的压缩率，这就是混合压缩编码的思想。</a:t>
            </a:r>
            <a:endParaRPr lang="en-US" altLang="zh-CN" sz="2800" kern="0" dirty="0">
              <a:solidFill>
                <a:sysClr val="windowText" lastClr="000000"/>
              </a:solidFill>
              <a:latin typeface="楷体" panose="02010609060101010101" pitchFamily="49" charset="-122"/>
              <a:ea typeface="楷体" panose="02010609060101010101" pitchFamily="49" charset="-122"/>
              <a:cs typeface="楷体" panose="02010609060101010101" pitchFamily="49" charset="-122"/>
            </a:endParaRPr>
          </a:p>
        </p:txBody>
      </p:sp>
    </p:spTree>
    <p:extLst>
      <p:ext uri="{BB962C8B-B14F-4D97-AF65-F5344CB8AC3E}">
        <p14:creationId xmlns:p14="http://schemas.microsoft.com/office/powerpoint/2010/main" val="52686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467360" y="2060575"/>
            <a:ext cx="6271895" cy="1136015"/>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3200" spc="-5" dirty="0">
                <a:solidFill>
                  <a:prstClr val="black"/>
                </a:solidFill>
                <a:latin typeface="楷体" panose="02010609060101010101" pitchFamily="49" charset="-122"/>
                <a:ea typeface="楷体" panose="02010609060101010101" pitchFamily="49" charset="-122"/>
                <a:cs typeface="楷体" panose="02010609060101010101" pitchFamily="49" charset="-122"/>
              </a:rPr>
              <a:t>腐蚀</a:t>
            </a:r>
          </a:p>
          <a:p>
            <a:pPr marL="469900" marR="0" lvl="1" indent="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None/>
              <a:tabLst>
                <a:tab pos="755650" algn="l"/>
              </a:tabLst>
              <a:defRPr/>
            </a:pPr>
            <a:endParaRPr lang="zh-CN" altLang="en-US" sz="32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916" cy="1113"/>
            </a:xfrm>
            <a:prstGeom prst="rect">
              <a:avLst/>
            </a:prstGeom>
            <a:noFill/>
            <a:ln w="9525">
              <a:noFill/>
              <a:miter lim="800000"/>
            </a:ln>
            <a:effectLst/>
          </p:spPr>
          <p:txBody>
            <a:bodyPr wrap="none">
              <a:spAutoFit/>
            </a:bodyPr>
            <a:lstStyle/>
            <a:p>
              <a:r>
                <a:rPr lang="en-US" altLang="zh-CN" sz="4000" dirty="0">
                  <a:ea typeface="黑体" panose="02010609060101010101" pitchFamily="49" charset="-122"/>
                </a:rPr>
                <a:t>8.</a:t>
              </a:r>
              <a:r>
                <a:rPr lang="zh-CN" altLang="en-US" sz="4000" dirty="0">
                  <a:ea typeface="黑体" panose="02010609060101010101" pitchFamily="49" charset="-122"/>
                </a:rPr>
                <a:t>  形态学图像处理</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rcRect l="-630" t="2010" r="630" b="2046"/>
          <a:stretch>
            <a:fillRect/>
          </a:stretch>
        </p:blipFill>
        <p:spPr>
          <a:xfrm>
            <a:off x="2483485" y="980440"/>
            <a:ext cx="5746115" cy="3364865"/>
          </a:xfrm>
          <a:prstGeom prst="rect">
            <a:avLst/>
          </a:prstGeom>
        </p:spPr>
      </p:pic>
      <p:pic>
        <p:nvPicPr>
          <p:cNvPr id="3" name="图片 2"/>
          <p:cNvPicPr>
            <a:picLocks noChangeAspect="1"/>
          </p:cNvPicPr>
          <p:nvPr/>
        </p:nvPicPr>
        <p:blipFill>
          <a:blip r:embed="rId5"/>
          <a:stretch>
            <a:fillRect/>
          </a:stretch>
        </p:blipFill>
        <p:spPr>
          <a:xfrm>
            <a:off x="66675" y="4334510"/>
            <a:ext cx="8194675" cy="25812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467360" y="2060575"/>
            <a:ext cx="6271895" cy="1136015"/>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3200" spc="-5" dirty="0">
                <a:solidFill>
                  <a:prstClr val="black"/>
                </a:solidFill>
                <a:latin typeface="楷体" panose="02010609060101010101" pitchFamily="49" charset="-122"/>
                <a:ea typeface="楷体" panose="02010609060101010101" pitchFamily="49" charset="-122"/>
                <a:cs typeface="楷体" panose="02010609060101010101" pitchFamily="49" charset="-122"/>
              </a:rPr>
              <a:t>膨胀</a:t>
            </a:r>
          </a:p>
          <a:p>
            <a:pPr marL="469900" marR="0" lvl="1" indent="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None/>
              <a:tabLst>
                <a:tab pos="755650" algn="l"/>
              </a:tabLst>
              <a:defRPr/>
            </a:pPr>
            <a:endParaRPr lang="zh-CN" altLang="en-US" sz="32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916" cy="1113"/>
            </a:xfrm>
            <a:prstGeom prst="rect">
              <a:avLst/>
            </a:prstGeom>
            <a:noFill/>
            <a:ln w="9525">
              <a:noFill/>
              <a:miter lim="800000"/>
            </a:ln>
            <a:effectLst/>
          </p:spPr>
          <p:txBody>
            <a:bodyPr wrap="none">
              <a:spAutoFit/>
            </a:bodyPr>
            <a:lstStyle/>
            <a:p>
              <a:r>
                <a:rPr lang="en-US" altLang="zh-CN" sz="4000" dirty="0">
                  <a:ea typeface="黑体" panose="02010609060101010101" pitchFamily="49" charset="-122"/>
                </a:rPr>
                <a:t>8.</a:t>
              </a:r>
              <a:r>
                <a:rPr lang="zh-CN" altLang="en-US" sz="4000" dirty="0">
                  <a:ea typeface="黑体" panose="02010609060101010101" pitchFamily="49" charset="-122"/>
                </a:rPr>
                <a:t>  形态学图像处理</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5" name="图片 4"/>
          <p:cNvPicPr>
            <a:picLocks noChangeAspect="1"/>
          </p:cNvPicPr>
          <p:nvPr/>
        </p:nvPicPr>
        <p:blipFill>
          <a:blip r:embed="rId4"/>
          <a:stretch>
            <a:fillRect/>
          </a:stretch>
        </p:blipFill>
        <p:spPr>
          <a:xfrm>
            <a:off x="1871345" y="1042035"/>
            <a:ext cx="7065645" cy="2865755"/>
          </a:xfrm>
          <a:prstGeom prst="rect">
            <a:avLst/>
          </a:prstGeom>
        </p:spPr>
      </p:pic>
      <p:pic>
        <p:nvPicPr>
          <p:cNvPr id="6" name="图片 5"/>
          <p:cNvPicPr>
            <a:picLocks noChangeAspect="1"/>
          </p:cNvPicPr>
          <p:nvPr/>
        </p:nvPicPr>
        <p:blipFill>
          <a:blip r:embed="rId5"/>
          <a:stretch>
            <a:fillRect/>
          </a:stretch>
        </p:blipFill>
        <p:spPr>
          <a:xfrm>
            <a:off x="1835785" y="3897630"/>
            <a:ext cx="6344920" cy="295402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文本框 163"/>
          <p:cNvSpPr txBox="1"/>
          <p:nvPr/>
        </p:nvSpPr>
        <p:spPr>
          <a:xfrm>
            <a:off x="533648" y="1369060"/>
            <a:ext cx="8502848" cy="3524250"/>
          </a:xfrm>
          <a:prstGeom prst="rect">
            <a:avLst/>
          </a:prstGeom>
          <a:noFill/>
        </p:spPr>
        <p:txBody>
          <a:bodyPr wrap="square">
            <a:spAutoFit/>
          </a:bodyPr>
          <a:lstStyle/>
          <a:p>
            <a:pPr marL="355600" marR="0" lvl="0"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开操作</a:t>
            </a:r>
          </a:p>
          <a:p>
            <a:pPr marL="812800" marR="0" lvl="1" indent="-342900" algn="l" defTabSz="91440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endPar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55600" marR="0" lvl="0"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闭操作</a:t>
            </a:r>
          </a:p>
          <a:p>
            <a:pPr marL="355600" marR="0" lvl="0"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endPar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55600" marR="0" lvl="0"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击中或击不中变换</a:t>
            </a:r>
          </a:p>
          <a:p>
            <a:pPr marL="812800" marR="0" lvl="1" indent="-342900" algn="l" defTabSz="91440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endParaRPr kumimoji="0" lang="zh-CN" altLang="en-US"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916" cy="1113"/>
            </a:xfrm>
            <a:prstGeom prst="rect">
              <a:avLst/>
            </a:prstGeom>
            <a:noFill/>
            <a:ln w="9525">
              <a:noFill/>
              <a:miter lim="800000"/>
            </a:ln>
            <a:effectLst/>
          </p:spPr>
          <p:txBody>
            <a:bodyPr wrap="none">
              <a:spAutoFit/>
            </a:bodyPr>
            <a:lstStyle/>
            <a:p>
              <a:pPr algn="l"/>
              <a:r>
                <a:rPr lang="en-US" altLang="zh-CN" sz="4000" dirty="0">
                  <a:sym typeface="+mn-ea"/>
                </a:rPr>
                <a:t>8.</a:t>
              </a:r>
              <a:r>
                <a:rPr lang="zh-CN" altLang="en-US" sz="4000" dirty="0">
                  <a:sym typeface="+mn-ea"/>
                </a:rPr>
                <a:t>  形态学图像处理</a:t>
              </a:r>
              <a:endParaRPr lang="zh-CN" altLang="en-US" sz="4000">
                <a:ea typeface="黑体" panose="02010609060101010101" pitchFamily="49" charset="-122"/>
              </a:endParaRP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tretch>
            <a:fillRect/>
          </a:stretch>
        </p:blipFill>
        <p:spPr>
          <a:xfrm>
            <a:off x="1619885" y="1845310"/>
            <a:ext cx="5962650" cy="790575"/>
          </a:xfrm>
          <a:prstGeom prst="rect">
            <a:avLst/>
          </a:prstGeom>
        </p:spPr>
      </p:pic>
      <p:pic>
        <p:nvPicPr>
          <p:cNvPr id="3" name="图片 2"/>
          <p:cNvPicPr>
            <a:picLocks noChangeAspect="1"/>
          </p:cNvPicPr>
          <p:nvPr/>
        </p:nvPicPr>
        <p:blipFill>
          <a:blip r:embed="rId5"/>
          <a:stretch>
            <a:fillRect/>
          </a:stretch>
        </p:blipFill>
        <p:spPr>
          <a:xfrm>
            <a:off x="1223645" y="3106420"/>
            <a:ext cx="6696075" cy="7429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文本框 163"/>
          <p:cNvSpPr txBox="1"/>
          <p:nvPr/>
        </p:nvSpPr>
        <p:spPr>
          <a:xfrm>
            <a:off x="533648" y="1369060"/>
            <a:ext cx="8502848" cy="1671320"/>
          </a:xfrm>
          <a:prstGeom prst="rect">
            <a:avLst/>
          </a:prstGeom>
          <a:noFill/>
        </p:spPr>
        <p:txBody>
          <a:bodyPr wrap="square">
            <a:spAutoFit/>
          </a:bodyPr>
          <a:lstStyle/>
          <a:p>
            <a:pPr marL="355600" marR="0" lvl="0"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一些基本的形态学算法</a:t>
            </a:r>
          </a:p>
          <a:p>
            <a:pPr marL="812800" marR="0" lvl="1"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边界提取</a:t>
            </a:r>
          </a:p>
          <a:p>
            <a:pPr marL="812800" marR="0" lvl="1" indent="-342900" algn="l" defTabSz="91440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endParaRPr kumimoji="0" lang="zh-CN" altLang="en-US"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916" cy="1113"/>
            </a:xfrm>
            <a:prstGeom prst="rect">
              <a:avLst/>
            </a:prstGeom>
            <a:noFill/>
            <a:ln w="9525">
              <a:noFill/>
              <a:miter lim="800000"/>
            </a:ln>
            <a:effectLst/>
          </p:spPr>
          <p:txBody>
            <a:bodyPr wrap="none">
              <a:spAutoFit/>
            </a:bodyPr>
            <a:lstStyle/>
            <a:p>
              <a:pPr algn="l"/>
              <a:r>
                <a:rPr lang="en-US" altLang="zh-CN" sz="4000" dirty="0">
                  <a:sym typeface="+mn-ea"/>
                </a:rPr>
                <a:t>8.</a:t>
              </a:r>
              <a:r>
                <a:rPr lang="zh-CN" altLang="en-US" sz="4000" dirty="0">
                  <a:sym typeface="+mn-ea"/>
                </a:rPr>
                <a:t>  形态学图像处理</a:t>
              </a:r>
              <a:endParaRPr lang="zh-CN" altLang="en-US" sz="4000">
                <a:ea typeface="黑体" panose="02010609060101010101" pitchFamily="49" charset="-122"/>
              </a:endParaRP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5" name="图片 4"/>
          <p:cNvPicPr>
            <a:picLocks noChangeAspect="1"/>
          </p:cNvPicPr>
          <p:nvPr/>
        </p:nvPicPr>
        <p:blipFill>
          <a:blip r:embed="rId4"/>
          <a:stretch>
            <a:fillRect/>
          </a:stretch>
        </p:blipFill>
        <p:spPr>
          <a:xfrm>
            <a:off x="539750" y="2529205"/>
            <a:ext cx="8204200" cy="1265555"/>
          </a:xfrm>
          <a:prstGeom prst="rect">
            <a:avLst/>
          </a:prstGeom>
        </p:spPr>
      </p:pic>
      <p:pic>
        <p:nvPicPr>
          <p:cNvPr id="6" name="图片 5"/>
          <p:cNvPicPr>
            <a:picLocks noChangeAspect="1"/>
          </p:cNvPicPr>
          <p:nvPr/>
        </p:nvPicPr>
        <p:blipFill>
          <a:blip r:embed="rId5"/>
          <a:stretch>
            <a:fillRect/>
          </a:stretch>
        </p:blipFill>
        <p:spPr>
          <a:xfrm>
            <a:off x="611505" y="3959860"/>
            <a:ext cx="7943850" cy="289814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文本框 163"/>
          <p:cNvSpPr txBox="1"/>
          <p:nvPr/>
        </p:nvSpPr>
        <p:spPr>
          <a:xfrm>
            <a:off x="533648" y="1369060"/>
            <a:ext cx="8502848" cy="4883785"/>
          </a:xfrm>
          <a:prstGeom prst="rect">
            <a:avLst/>
          </a:prstGeom>
          <a:noFill/>
        </p:spPr>
        <p:txBody>
          <a:bodyPr wrap="square">
            <a:spAutoFit/>
          </a:bodyPr>
          <a:lstStyle/>
          <a:p>
            <a:pPr marL="355600" marR="0" lvl="0"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一些基本的形态学算法</a:t>
            </a:r>
          </a:p>
          <a:p>
            <a:pPr marL="812800" marR="0" lvl="1"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孔洞填充</a:t>
            </a:r>
          </a:p>
          <a:p>
            <a:pPr marL="812800" marR="0" lvl="1"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endPar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endPar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endPar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endPar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eaLnBrk="1" fontAlgn="auto" latinLnBrk="0" hangingPunct="1">
              <a:lnSpc>
                <a:spcPct val="100000"/>
              </a:lnSpc>
              <a:spcBef>
                <a:spcPts val="1650"/>
              </a:spcBef>
              <a:spcAft>
                <a:spcPts val="0"/>
              </a:spcAft>
              <a:buClr>
                <a:srgbClr val="3333CC"/>
              </a:buClr>
              <a:buSzPct val="53000"/>
              <a:buFont typeface="Wingdings" panose="05000000000000000000"/>
              <a:buChar char=""/>
              <a:tabLst>
                <a:tab pos="354965" algn="l"/>
                <a:tab pos="355600" algn="l"/>
              </a:tabLst>
              <a:defRPr/>
            </a:pPr>
            <a:r>
              <a:rPr kumimoji="0" lang="zh-CN" altLang="en-US" sz="2800" i="0" u="none" strike="noStrike" kern="0" cap="none" spc="-5"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连通分量提取</a:t>
            </a:r>
          </a:p>
          <a:p>
            <a:pPr marL="812800" marR="0" lvl="1" indent="-342900" algn="l" defTabSz="914400" eaLnBrk="1" fontAlgn="auto" latinLnBrk="0" hangingPunct="1">
              <a:lnSpc>
                <a:spcPct val="100000"/>
              </a:lnSpc>
              <a:spcBef>
                <a:spcPts val="1070"/>
              </a:spcBef>
              <a:spcAft>
                <a:spcPts val="0"/>
              </a:spcAft>
              <a:buClr>
                <a:srgbClr val="FF0000"/>
              </a:buClr>
              <a:buSzPct val="86000"/>
              <a:buFont typeface="Wingdings" panose="05000000000000000000" charset="0"/>
              <a:buChar char="Ø"/>
              <a:tabLst>
                <a:tab pos="755650" algn="l"/>
              </a:tabLst>
              <a:defRPr/>
            </a:pPr>
            <a:endParaRPr kumimoji="0" lang="zh-CN" altLang="en-US" sz="2400" i="0" u="none" strike="noStrike" kern="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916" cy="1113"/>
            </a:xfrm>
            <a:prstGeom prst="rect">
              <a:avLst/>
            </a:prstGeom>
            <a:noFill/>
            <a:ln w="9525">
              <a:noFill/>
              <a:miter lim="800000"/>
            </a:ln>
            <a:effectLst/>
          </p:spPr>
          <p:txBody>
            <a:bodyPr wrap="none">
              <a:spAutoFit/>
            </a:bodyPr>
            <a:lstStyle/>
            <a:p>
              <a:pPr algn="l"/>
              <a:r>
                <a:rPr lang="en-US" altLang="zh-CN" sz="4000" dirty="0">
                  <a:sym typeface="+mn-ea"/>
                </a:rPr>
                <a:t>8.</a:t>
              </a:r>
              <a:r>
                <a:rPr lang="zh-CN" altLang="en-US" sz="4000" dirty="0">
                  <a:sym typeface="+mn-ea"/>
                </a:rPr>
                <a:t>  形态学图像处理</a:t>
              </a:r>
              <a:endParaRPr lang="zh-CN" altLang="en-US" sz="4000">
                <a:ea typeface="黑体" panose="02010609060101010101" pitchFamily="49" charset="-122"/>
              </a:endParaRP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tretch>
            <a:fillRect/>
          </a:stretch>
        </p:blipFill>
        <p:spPr>
          <a:xfrm>
            <a:off x="1476375" y="2529205"/>
            <a:ext cx="6191250" cy="25908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901700" y="1017270"/>
            <a:ext cx="7222490" cy="2597785"/>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例：</a:t>
            </a: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r>
              <a:rPr kumimoji="0" lang="en-US" altLang="zh-CN"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1. </a:t>
            </a:r>
            <a:r>
              <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膨胀运算可以理解为对图像的补集进行腐蚀处理。（ ）</a:t>
            </a: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r>
              <a:rPr kumimoji="0" lang="en-US" altLang="zh-CN"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2. </a:t>
            </a:r>
            <a:r>
              <a:rPr kumimoji="0" lang="en-US" altLang="zh-CN" sz="2400" i="0" u="none" strike="noStrike" kern="1200" cap="none" spc="0" normalizeH="0" baseline="0" noProof="0" dirty="0" err="1">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膨胀是一种消除边界点，使边界向内收缩的过程</a:t>
            </a:r>
            <a:r>
              <a:rPr kumimoji="0" lang="en-US" altLang="zh-CN"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 ）</a:t>
            </a: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en-US" altLang="zh-CN"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8595"/>
            <a:ext cx="8413750" cy="838200"/>
            <a:chOff x="1150" y="298"/>
            <a:chExt cx="13250" cy="1320"/>
          </a:xfrm>
        </p:grpSpPr>
        <p:sp>
          <p:nvSpPr>
            <p:cNvPr id="1258501" name="Rectangle 5"/>
            <p:cNvSpPr>
              <a:spLocks noChangeArrowheads="1"/>
            </p:cNvSpPr>
            <p:nvPr/>
          </p:nvSpPr>
          <p:spPr bwMode="auto">
            <a:xfrm>
              <a:off x="1758" y="298"/>
              <a:ext cx="6916" cy="1113"/>
            </a:xfrm>
            <a:prstGeom prst="rect">
              <a:avLst/>
            </a:prstGeom>
            <a:noFill/>
            <a:ln w="9525">
              <a:noFill/>
              <a:miter lim="800000"/>
            </a:ln>
            <a:effectLst/>
          </p:spPr>
          <p:txBody>
            <a:bodyPr wrap="none">
              <a:spAutoFit/>
            </a:bodyPr>
            <a:lstStyle/>
            <a:p>
              <a:r>
                <a:rPr lang="en-US" altLang="zh-CN" sz="4000" dirty="0">
                  <a:ea typeface="黑体" panose="02010609060101010101" pitchFamily="49" charset="-122"/>
                </a:rPr>
                <a:t>8.</a:t>
              </a:r>
              <a:r>
                <a:rPr lang="zh-CN" altLang="en-US" sz="4000" dirty="0">
                  <a:ea typeface="黑体" panose="02010609060101010101" pitchFamily="49" charset="-122"/>
                </a:rPr>
                <a:t>  形态学图像处理</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矩形 1">
            <a:extLst>
              <a:ext uri="{FF2B5EF4-FFF2-40B4-BE49-F238E27FC236}">
                <a16:creationId xmlns:a16="http://schemas.microsoft.com/office/drawing/2014/main" id="{7DB89DA3-D8B8-484E-B3E4-9BA55994BA19}"/>
              </a:ext>
            </a:extLst>
          </p:cNvPr>
          <p:cNvSpPr/>
          <p:nvPr/>
        </p:nvSpPr>
        <p:spPr>
          <a:xfrm>
            <a:off x="1223628" y="1797705"/>
            <a:ext cx="546945" cy="523220"/>
          </a:xfrm>
          <a:prstGeom prst="rect">
            <a:avLst/>
          </a:prstGeom>
        </p:spPr>
        <p:txBody>
          <a:bodyPr wrap="none">
            <a:spAutoFit/>
          </a:bodyPr>
          <a:lstStyle/>
          <a:p>
            <a:r>
              <a:rPr lang="zh-CN" altLang="en-US" sz="2800" dirty="0">
                <a:solidFill>
                  <a:prstClr val="black"/>
                </a:solidFill>
                <a:latin typeface="楷体" panose="02010609060101010101" pitchFamily="49" charset="-122"/>
                <a:ea typeface="楷体" panose="02010609060101010101" pitchFamily="49" charset="-122"/>
                <a:cs typeface="楷体" panose="02010609060101010101" pitchFamily="49" charset="-122"/>
              </a:rPr>
              <a:t>T</a:t>
            </a:r>
            <a:r>
              <a:rPr lang="en-US" altLang="zh-CN" sz="2800" dirty="0">
                <a:solidFill>
                  <a:prstClr val="black"/>
                </a:solidFill>
                <a:latin typeface="楷体" panose="02010609060101010101" pitchFamily="49" charset="-122"/>
                <a:ea typeface="楷体" panose="02010609060101010101" pitchFamily="49" charset="-122"/>
                <a:cs typeface="楷体" panose="02010609060101010101" pitchFamily="49" charset="-122"/>
              </a:rPr>
              <a:t> </a:t>
            </a:r>
            <a:endParaRPr lang="zh-CN" altLang="en-US" dirty="0"/>
          </a:p>
        </p:txBody>
      </p:sp>
      <p:sp>
        <p:nvSpPr>
          <p:cNvPr id="3" name="矩形 2">
            <a:extLst>
              <a:ext uri="{FF2B5EF4-FFF2-40B4-BE49-F238E27FC236}">
                <a16:creationId xmlns:a16="http://schemas.microsoft.com/office/drawing/2014/main" id="{3636C3E2-69F0-4148-BF03-573527C21439}"/>
              </a:ext>
            </a:extLst>
          </p:cNvPr>
          <p:cNvSpPr/>
          <p:nvPr/>
        </p:nvSpPr>
        <p:spPr>
          <a:xfrm>
            <a:off x="1116330" y="2701741"/>
            <a:ext cx="728084" cy="523220"/>
          </a:xfrm>
          <a:prstGeom prst="rect">
            <a:avLst/>
          </a:prstGeom>
        </p:spPr>
        <p:txBody>
          <a:bodyPr wrap="none">
            <a:spAutoFit/>
          </a:bodyPr>
          <a:lstStyle/>
          <a:p>
            <a:r>
              <a:rPr lang="en-US" altLang="zh-CN" sz="2800" dirty="0">
                <a:solidFill>
                  <a:prstClr val="black"/>
                </a:solidFill>
                <a:latin typeface="楷体" panose="02010609060101010101" pitchFamily="49" charset="-122"/>
                <a:ea typeface="楷体" panose="02010609060101010101" pitchFamily="49" charset="-122"/>
                <a:cs typeface="楷体" panose="02010609060101010101" pitchFamily="49" charset="-122"/>
              </a:rPr>
              <a:t> F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935355" y="1412875"/>
            <a:ext cx="7729220" cy="465582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图像分割方法</a:t>
            </a:r>
          </a:p>
          <a:p>
            <a:pPr marL="812800" marR="0" lvl="1"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基于阈值的方法：全局阈值、局部阈值、动态阈值</a:t>
            </a:r>
          </a:p>
          <a:p>
            <a:pPr marL="1270000" marR="0" lvl="2"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阈值选取</a:t>
            </a:r>
          </a:p>
          <a:p>
            <a:pPr marL="1727200" marR="0" lvl="3"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直方图技术</a:t>
            </a:r>
          </a:p>
          <a:p>
            <a:pPr marL="1727200" marR="0" lvl="3"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最小误差阈值法</a:t>
            </a:r>
          </a:p>
          <a:p>
            <a:pPr marL="1727200" marR="0" lvl="3"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最大方差阈值法</a:t>
            </a:r>
          </a:p>
          <a:p>
            <a:pPr marL="812800" marR="0" lvl="1"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基于边缘的方法</a:t>
            </a:r>
          </a:p>
          <a:p>
            <a:pPr marL="812800" marR="0" lvl="1"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基于区域的方法</a:t>
            </a:r>
          </a:p>
          <a:p>
            <a:pPr marL="1270000" marR="0" lvl="2"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区域生长法</a:t>
            </a:r>
          </a:p>
          <a:p>
            <a:pPr marL="1270000" marR="0" lvl="2"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分裂合并法</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dirty="0">
                  <a:ea typeface="黑体" panose="02010609060101010101" pitchFamily="49" charset="-122"/>
                </a:rPr>
                <a:t>9.</a:t>
              </a:r>
              <a:r>
                <a:rPr lang="zh-CN" altLang="en-US" sz="4000" dirty="0">
                  <a:ea typeface="黑体" panose="02010609060101010101" pitchFamily="49" charset="-122"/>
                </a:rPr>
                <a:t>  图像分割</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467677" y="1303050"/>
            <a:ext cx="8208645" cy="5139869"/>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例：</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fontAlgn="auto">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依照分割时所依据的图像特性不同，图像分割方法大致可以分为</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______________</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、边界分割方法和区域提取方法三大类。</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fontAlgn="auto">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以下图像分割方法中，属于基于图像灰度分布的阈值方法的是（ </a:t>
            </a:r>
            <a:r>
              <a:rPr lang="zh-CN" altLang="e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469900" lvl="1" fontAlgn="auto">
              <a:spcBef>
                <a:spcPts val="755"/>
              </a:spcBef>
              <a:spcAft>
                <a:spcPts val="0"/>
              </a:spcAft>
              <a:buClr>
                <a:srgbClr val="3333CC"/>
              </a:buClr>
              <a:buSzPct val="52000"/>
              <a:tabLst>
                <a:tab pos="354965" algn="l"/>
                <a:tab pos="355600" algn="l"/>
              </a:tabLst>
              <a:defRPr/>
            </a:pPr>
            <a:r>
              <a:rPr lang="en"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a:t>
            </a:r>
            <a:r>
              <a:rPr lang="zh-CN" altLang="e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 </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区域合并、分裂法    </a:t>
            </a:r>
            <a:r>
              <a:rPr lang="en"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B</a:t>
            </a:r>
            <a:r>
              <a:rPr lang="zh-CN" altLang="e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最大类间、内方差比法 </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469900" lvl="1" fontAlgn="auto">
              <a:spcBef>
                <a:spcPts val="755"/>
              </a:spcBef>
              <a:spcAft>
                <a:spcPts val="0"/>
              </a:spcAft>
              <a:buClr>
                <a:srgbClr val="3333CC"/>
              </a:buClr>
              <a:buSzPct val="52000"/>
              <a:tabLst>
                <a:tab pos="354965" algn="l"/>
                <a:tab pos="355600" algn="l"/>
              </a:tabLst>
              <a:defRPr/>
            </a:pPr>
            <a:r>
              <a:rPr lang="en"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C</a:t>
            </a:r>
            <a:r>
              <a:rPr lang="zh-CN" altLang="e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 </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已知形状的曲线检测  </a:t>
            </a:r>
            <a:r>
              <a:rPr lang="en"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D</a:t>
            </a:r>
            <a:r>
              <a:rPr lang="zh-CN" altLang="e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区域生长法</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fontAlgn="auto">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判断：区域生长方法的实现有三个关键点：种子点的选取；生长准则的确定；区域生长停止的条件。（ </a:t>
            </a:r>
            <a:r>
              <a:rPr lang="zh-CN" altLang="e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fontAlgn="auto">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判断：基于图像灰度空间分布的阈值方法不需要考虑像素与像素之间的相关性。（ </a:t>
            </a:r>
            <a:r>
              <a:rPr lang="zh-CN" altLang="e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endPar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dirty="0">
                  <a:ea typeface="黑体" panose="02010609060101010101" pitchFamily="49" charset="-122"/>
                </a:rPr>
                <a:t>9.</a:t>
              </a:r>
              <a:r>
                <a:rPr lang="zh-CN" altLang="en-US" sz="4000" dirty="0">
                  <a:ea typeface="黑体" panose="02010609060101010101" pitchFamily="49" charset="-122"/>
                </a:rPr>
                <a:t>  图像分割</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2" name="矩形 1">
            <a:extLst>
              <a:ext uri="{FF2B5EF4-FFF2-40B4-BE49-F238E27FC236}">
                <a16:creationId xmlns:a16="http://schemas.microsoft.com/office/drawing/2014/main" id="{F005938E-899D-BD47-81DF-B47EC7A448A9}"/>
              </a:ext>
            </a:extLst>
          </p:cNvPr>
          <p:cNvSpPr/>
          <p:nvPr/>
        </p:nvSpPr>
        <p:spPr>
          <a:xfrm>
            <a:off x="3312321" y="2130477"/>
            <a:ext cx="1624804" cy="523220"/>
          </a:xfrm>
          <a:prstGeom prst="rect">
            <a:avLst/>
          </a:prstGeom>
        </p:spPr>
        <p:txBody>
          <a:bodyPr wrap="none">
            <a:spAutoFit/>
          </a:bodyPr>
          <a:lstStyle/>
          <a:p>
            <a:r>
              <a:rPr lang="zh-CN" altLang="en-US"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阈值方法</a:t>
            </a:r>
            <a:endParaRPr lang="zh-CN" altLang="en-US" dirty="0"/>
          </a:p>
        </p:txBody>
      </p:sp>
      <p:sp>
        <p:nvSpPr>
          <p:cNvPr id="3" name="矩形 2">
            <a:extLst>
              <a:ext uri="{FF2B5EF4-FFF2-40B4-BE49-F238E27FC236}">
                <a16:creationId xmlns:a16="http://schemas.microsoft.com/office/drawing/2014/main" id="{05653DD7-16D5-4540-95C8-7B6208A64072}"/>
              </a:ext>
            </a:extLst>
          </p:cNvPr>
          <p:cNvSpPr/>
          <p:nvPr/>
        </p:nvSpPr>
        <p:spPr>
          <a:xfrm>
            <a:off x="2807804" y="3284984"/>
            <a:ext cx="365165" cy="523220"/>
          </a:xfrm>
          <a:prstGeom prst="rect">
            <a:avLst/>
          </a:prstGeom>
        </p:spPr>
        <p:txBody>
          <a:bodyPr wrap="none">
            <a:spAutoFit/>
          </a:bodyPr>
          <a:lstStyle/>
          <a:p>
            <a:r>
              <a:rPr lang="en"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B</a:t>
            </a:r>
            <a:endParaRPr lang="zh-CN" altLang="en-US" dirty="0"/>
          </a:p>
        </p:txBody>
      </p:sp>
      <p:sp>
        <p:nvSpPr>
          <p:cNvPr id="6" name="矩形 5">
            <a:extLst>
              <a:ext uri="{FF2B5EF4-FFF2-40B4-BE49-F238E27FC236}">
                <a16:creationId xmlns:a16="http://schemas.microsoft.com/office/drawing/2014/main" id="{5153E361-77D2-7C46-B3A7-F7B70E0EB821}"/>
              </a:ext>
            </a:extLst>
          </p:cNvPr>
          <p:cNvSpPr/>
          <p:nvPr/>
        </p:nvSpPr>
        <p:spPr>
          <a:xfrm>
            <a:off x="7992380" y="5031730"/>
            <a:ext cx="365165" cy="523220"/>
          </a:xfrm>
          <a:prstGeom prst="rect">
            <a:avLst/>
          </a:prstGeom>
        </p:spPr>
        <p:txBody>
          <a:bodyPr wrap="none">
            <a:spAutoFit/>
          </a:bodyPr>
          <a:lstStyle/>
          <a:p>
            <a:r>
              <a:rPr lang="en"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T</a:t>
            </a:r>
            <a:endParaRPr lang="zh-CN" altLang="en-US" dirty="0"/>
          </a:p>
        </p:txBody>
      </p:sp>
      <p:sp>
        <p:nvSpPr>
          <p:cNvPr id="7" name="矩形 6">
            <a:extLst>
              <a:ext uri="{FF2B5EF4-FFF2-40B4-BE49-F238E27FC236}">
                <a16:creationId xmlns:a16="http://schemas.microsoft.com/office/drawing/2014/main" id="{0EB45EC4-0E4A-C341-85E9-11C469653191}"/>
              </a:ext>
            </a:extLst>
          </p:cNvPr>
          <p:cNvSpPr/>
          <p:nvPr/>
        </p:nvSpPr>
        <p:spPr>
          <a:xfrm>
            <a:off x="5256076" y="5919699"/>
            <a:ext cx="365165" cy="523220"/>
          </a:xfrm>
          <a:prstGeom prst="rect">
            <a:avLst/>
          </a:prstGeom>
        </p:spPr>
        <p:txBody>
          <a:bodyPr wrap="none">
            <a:spAutoFit/>
          </a:bodyPr>
          <a:lstStyle/>
          <a:p>
            <a:r>
              <a:rPr lang="en" alt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F</a:t>
            </a:r>
            <a:endParaRPr lang="zh-CN" altLang="en-US" dirty="0"/>
          </a:p>
        </p:txBody>
      </p:sp>
    </p:spTree>
    <p:extLst>
      <p:ext uri="{BB962C8B-B14F-4D97-AF65-F5344CB8AC3E}">
        <p14:creationId xmlns:p14="http://schemas.microsoft.com/office/powerpoint/2010/main" val="160656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3"/>
          <p:cNvSpPr txBox="1"/>
          <p:nvPr/>
        </p:nvSpPr>
        <p:spPr>
          <a:xfrm>
            <a:off x="575309" y="1160780"/>
            <a:ext cx="5514129" cy="6635750"/>
          </a:xfrm>
          <a:prstGeom prst="rect">
            <a:avLst/>
          </a:prstGeom>
        </p:spPr>
        <p:txBody>
          <a:bodyPr vert="horz" wrap="square" lIns="0" tIns="12700" rIns="0" bIns="0" rtlCol="0">
            <a:spAutoFit/>
          </a:bodyPr>
          <a:lstStyle>
            <a:lvl1pPr marL="0">
              <a:defRPr sz="2800" b="0" i="0">
                <a:solidFill>
                  <a:schemeClr val="tx1"/>
                </a:solidFill>
                <a:latin typeface="宋体" panose="02010600030101010101" pitchFamily="2" charset="-122"/>
                <a:ea typeface="+mn-ea"/>
                <a:cs typeface="宋体" panose="02010600030101010101" pitchFamily="2" charset="-122"/>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78105" lvl="0" indent="0" defTabSz="914400" eaLnBrk="1" fontAlgn="auto" latinLnBrk="0" hangingPunct="1">
              <a:lnSpc>
                <a:spcPct val="76000"/>
              </a:lnSpc>
              <a:spcBef>
                <a:spcPts val="100"/>
              </a:spcBef>
              <a:spcAft>
                <a:spcPts val="0"/>
              </a:spcAft>
              <a:buClrTx/>
              <a:buSzTx/>
              <a:buFontTx/>
              <a:buNone/>
              <a:defRPr/>
            </a:pPr>
            <a:r>
              <a:rPr lang="en-US" altLang="zh-CN"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1.</a:t>
            </a:r>
            <a:r>
              <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 绪论</a:t>
            </a:r>
          </a:p>
          <a:p>
            <a:pPr marL="0" marR="90805" lvl="0" indent="0" defTabSz="914400" eaLnBrk="1" fontAlgn="auto" latinLnBrk="0" hangingPunct="1">
              <a:lnSpc>
                <a:spcPct val="76000"/>
              </a:lnSpc>
              <a:spcBef>
                <a:spcPts val="2030"/>
              </a:spcBef>
              <a:spcAft>
                <a:spcPts val="0"/>
              </a:spcAft>
              <a:buClrTx/>
              <a:buSzTx/>
              <a:buFontTx/>
              <a:buNone/>
              <a:defRPr/>
            </a:pPr>
            <a:r>
              <a:rPr lang="en-US" altLang="zh-CN"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2.</a:t>
            </a:r>
            <a:r>
              <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 数字图像基础</a:t>
            </a:r>
          </a:p>
          <a:p>
            <a:pPr marL="0" marR="78105" lvl="0" indent="0" defTabSz="914400" eaLnBrk="1" fontAlgn="auto" latinLnBrk="0" hangingPunct="1">
              <a:lnSpc>
                <a:spcPct val="76000"/>
              </a:lnSpc>
              <a:spcBef>
                <a:spcPts val="2025"/>
              </a:spcBef>
              <a:spcAft>
                <a:spcPts val="0"/>
              </a:spcAft>
              <a:buClrTx/>
              <a:buSzTx/>
              <a:buFontTx/>
              <a:buNone/>
              <a:defRPr/>
            </a:pPr>
            <a:r>
              <a:rPr lang="en-US" altLang="zh-CN"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3.</a:t>
            </a:r>
            <a:r>
              <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 灰度变换与空间滤波</a:t>
            </a:r>
          </a:p>
          <a:p>
            <a:pPr marL="0" marR="78105" lvl="0" indent="0" defTabSz="914400" eaLnBrk="1" fontAlgn="auto" latinLnBrk="0" hangingPunct="1">
              <a:lnSpc>
                <a:spcPct val="76000"/>
              </a:lnSpc>
              <a:spcBef>
                <a:spcPts val="2025"/>
              </a:spcBef>
              <a:spcAft>
                <a:spcPts val="0"/>
              </a:spcAft>
              <a:buClrTx/>
              <a:buSzTx/>
              <a:buFontTx/>
              <a:buNone/>
              <a:defRPr/>
            </a:pPr>
            <a:r>
              <a:rPr lang="en-US" altLang="zh-CN"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4. </a:t>
            </a:r>
            <a:r>
              <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频率域变换</a:t>
            </a:r>
          </a:p>
          <a:p>
            <a:pPr marL="12700" marR="0" lvl="0" indent="0" defTabSz="914400" eaLnBrk="1" fontAlgn="auto" latinLnBrk="0" hangingPunct="1">
              <a:lnSpc>
                <a:spcPct val="86000"/>
              </a:lnSpc>
              <a:spcBef>
                <a:spcPts val="2050"/>
              </a:spcBef>
              <a:spcAft>
                <a:spcPts val="0"/>
              </a:spcAft>
              <a:buClrTx/>
              <a:buSzTx/>
              <a:buFontTx/>
              <a:buNone/>
              <a:defRPr/>
            </a:pPr>
            <a:r>
              <a:rPr lang="en-US" altLang="zh-CN"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5. </a:t>
            </a:r>
            <a:r>
              <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图像的复原与重建</a:t>
            </a:r>
          </a:p>
          <a:p>
            <a:pPr marL="12700" marR="1426845" fontAlgn="auto">
              <a:lnSpc>
                <a:spcPct val="156000"/>
              </a:lnSpc>
              <a:spcBef>
                <a:spcPts val="100"/>
              </a:spcBef>
              <a:spcAft>
                <a:spcPts val="0"/>
              </a:spcAft>
            </a:pPr>
            <a:r>
              <a:rPr lang="en-US" altLang="zh-CN"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6. </a:t>
            </a:r>
            <a:r>
              <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彩色图像处理 </a:t>
            </a:r>
            <a:endPar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700" marR="1426845" fontAlgn="auto">
              <a:lnSpc>
                <a:spcPct val="156000"/>
              </a:lnSpc>
              <a:spcBef>
                <a:spcPts val="100"/>
              </a:spcBef>
              <a:spcAft>
                <a:spcPts val="0"/>
              </a:spcAft>
            </a:pPr>
            <a:r>
              <a:rPr lang="en-US" altLang="zh-CN"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7. </a:t>
            </a:r>
            <a:r>
              <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图像压缩 </a:t>
            </a:r>
            <a:endPar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700" marR="1426845" fontAlgn="auto">
              <a:lnSpc>
                <a:spcPct val="156000"/>
              </a:lnSpc>
              <a:spcBef>
                <a:spcPts val="100"/>
              </a:spcBef>
              <a:spcAft>
                <a:spcPts val="0"/>
              </a:spcAft>
            </a:pPr>
            <a:r>
              <a:rPr lang="en-US" altLang="zh-CN"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8. </a:t>
            </a:r>
            <a:r>
              <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形态学图像处理</a:t>
            </a:r>
            <a:endPar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700" marR="1426845" algn="l" fontAlgn="auto">
              <a:lnSpc>
                <a:spcPct val="156000"/>
              </a:lnSpc>
              <a:spcBef>
                <a:spcPts val="100"/>
              </a:spcBef>
              <a:spcAft>
                <a:spcPts val="0"/>
              </a:spcAft>
              <a:buClrTx/>
              <a:buSzTx/>
              <a:buNone/>
            </a:pPr>
            <a:r>
              <a:rPr lang="en-US" altLang="zh-CN"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9. 图像分割</a:t>
            </a:r>
          </a:p>
          <a:p>
            <a:pPr marL="12700" marR="1426845" algn="l" fontAlgn="auto">
              <a:lnSpc>
                <a:spcPct val="156000"/>
              </a:lnSpc>
              <a:spcBef>
                <a:spcPts val="100"/>
              </a:spcBef>
              <a:spcAft>
                <a:spcPts val="0"/>
              </a:spcAft>
              <a:buClrTx/>
              <a:buSzTx/>
              <a:buNone/>
            </a:pPr>
            <a:r>
              <a:rPr lang="en-US" altLang="zh-CN"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rPr>
              <a:t>10. 表示与描述</a:t>
            </a:r>
          </a:p>
          <a:p>
            <a:pPr marL="12700" marR="1426845" fontAlgn="auto">
              <a:lnSpc>
                <a:spcPct val="150000"/>
              </a:lnSpc>
              <a:spcBef>
                <a:spcPts val="100"/>
              </a:spcBef>
              <a:spcAft>
                <a:spcPts val="0"/>
              </a:spcAft>
            </a:pPr>
            <a:endParaRPr sz="24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700" marR="0" lvl="0" indent="0" defTabSz="914400" eaLnBrk="1" fontAlgn="auto" latinLnBrk="0" hangingPunct="1">
              <a:lnSpc>
                <a:spcPct val="100000"/>
              </a:lnSpc>
              <a:spcBef>
                <a:spcPts val="2050"/>
              </a:spcBef>
              <a:spcAft>
                <a:spcPts val="0"/>
              </a:spcAft>
              <a:buClrTx/>
              <a:buSzTx/>
              <a:buFontTx/>
              <a:buNone/>
              <a:defRPr/>
            </a:pPr>
            <a:endParaRPr lang="zh-CN" altLang="en-US" sz="2400" b="1"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916" cy="1113"/>
            </a:xfrm>
            <a:prstGeom prst="rect">
              <a:avLst/>
            </a:prstGeom>
            <a:noFill/>
            <a:ln w="9525">
              <a:noFill/>
              <a:miter lim="800000"/>
            </a:ln>
            <a:effectLst/>
          </p:spPr>
          <p:txBody>
            <a:bodyPr wrap="none">
              <a:spAutoFit/>
            </a:bodyPr>
            <a:lstStyle/>
            <a:p>
              <a:r>
                <a:rPr lang="zh-CN" altLang="en-US" sz="4000">
                  <a:ea typeface="黑体" panose="02010609060101010101" pitchFamily="49" charset="-122"/>
                </a:rPr>
                <a:t>课程目标与安排</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935355" y="1412875"/>
            <a:ext cx="7222490" cy="228854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点、线和边缘检测</a:t>
            </a:r>
          </a:p>
          <a:p>
            <a:pPr marL="812800" marR="0" lvl="1"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孤立点检测</a:t>
            </a: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endPar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endPar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Char char="Ø"/>
              <a:tabLst>
                <a:tab pos="755650" algn="l"/>
              </a:tabLst>
              <a:defRPr/>
            </a:pP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dirty="0">
                  <a:ea typeface="黑体" panose="02010609060101010101" pitchFamily="49" charset="-122"/>
                </a:rPr>
                <a:t>9.</a:t>
              </a:r>
              <a:r>
                <a:rPr lang="zh-CN" altLang="en-US" sz="4000" dirty="0">
                  <a:ea typeface="黑体" panose="02010609060101010101" pitchFamily="49" charset="-122"/>
                </a:rPr>
                <a:t>  图像分割</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tretch>
            <a:fillRect/>
          </a:stretch>
        </p:blipFill>
        <p:spPr>
          <a:xfrm>
            <a:off x="1871980" y="2277110"/>
            <a:ext cx="5680075" cy="442531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935355" y="1412875"/>
            <a:ext cx="7222490" cy="131953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点、线和边缘检测</a:t>
            </a:r>
          </a:p>
          <a:p>
            <a:pPr marL="812800" marR="0" lvl="1" indent="-34290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Char char="Ø"/>
              <a:tabLst>
                <a:tab pos="755650" algn="l"/>
              </a:tabLst>
              <a:defRPr/>
            </a:pPr>
            <a:r>
              <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rPr>
              <a:t>线检测</a:t>
            </a:r>
          </a:p>
          <a:p>
            <a:pPr marL="812800" marR="0" lvl="1" indent="-34290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Char char="Ø"/>
              <a:tabLst>
                <a:tab pos="755650" algn="l"/>
              </a:tabLst>
              <a:defRPr/>
            </a:pP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dirty="0">
                  <a:ea typeface="黑体" panose="02010609060101010101" pitchFamily="49" charset="-122"/>
                </a:rPr>
                <a:t>9.</a:t>
              </a:r>
              <a:r>
                <a:rPr lang="zh-CN" altLang="en-US" sz="4000" dirty="0">
                  <a:ea typeface="黑体" panose="02010609060101010101" pitchFamily="49" charset="-122"/>
                </a:rPr>
                <a:t>  图像分割</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3" name="图片 2"/>
          <p:cNvPicPr>
            <a:picLocks noChangeAspect="1"/>
          </p:cNvPicPr>
          <p:nvPr/>
        </p:nvPicPr>
        <p:blipFill>
          <a:blip r:embed="rId4"/>
          <a:srcRect t="3143"/>
          <a:stretch>
            <a:fillRect/>
          </a:stretch>
        </p:blipFill>
        <p:spPr>
          <a:xfrm>
            <a:off x="78105" y="2526665"/>
            <a:ext cx="8911590" cy="264604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935355" y="1412875"/>
            <a:ext cx="7222490" cy="359029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边缘检测</a:t>
            </a:r>
          </a:p>
          <a:p>
            <a:pPr marL="812800" marR="0" lvl="1"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梯度算子：</a:t>
            </a:r>
          </a:p>
          <a:p>
            <a:pPr marL="1270000" marR="0" lvl="2"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一阶：罗伯特交叉梯度算子（</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Roberts</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）算子、</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Prewitt</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算子、</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Sobel</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算子</a:t>
            </a:r>
          </a:p>
          <a:p>
            <a:pPr marL="1270000" marR="0" lvl="2"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二阶：拉普拉斯（</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Laplacian</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）算子</a:t>
            </a: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endPar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marR="0" lvl="1" indent="-34290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Char char="Ø"/>
              <a:tabLst>
                <a:tab pos="755650" algn="l"/>
              </a:tabLst>
              <a:defRPr/>
            </a:pP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dirty="0">
                  <a:ea typeface="黑体" panose="02010609060101010101" pitchFamily="49" charset="-122"/>
                </a:rPr>
                <a:t>9.</a:t>
              </a:r>
              <a:r>
                <a:rPr lang="zh-CN" altLang="en-US" sz="4000" dirty="0">
                  <a:ea typeface="黑体" panose="02010609060101010101" pitchFamily="49" charset="-122"/>
                </a:rPr>
                <a:t>  图像分割</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3" name="图片 2"/>
          <p:cNvPicPr>
            <a:picLocks noChangeAspect="1"/>
          </p:cNvPicPr>
          <p:nvPr/>
        </p:nvPicPr>
        <p:blipFill>
          <a:blip r:embed="rId4"/>
          <a:stretch>
            <a:fillRect/>
          </a:stretch>
        </p:blipFill>
        <p:spPr>
          <a:xfrm>
            <a:off x="1223645" y="3717290"/>
            <a:ext cx="6667500" cy="1447800"/>
          </a:xfrm>
          <a:prstGeom prst="rect">
            <a:avLst/>
          </a:prstGeom>
        </p:spPr>
      </p:pic>
      <p:pic>
        <p:nvPicPr>
          <p:cNvPr id="5" name="图片 4"/>
          <p:cNvPicPr>
            <a:picLocks noChangeAspect="1"/>
          </p:cNvPicPr>
          <p:nvPr/>
        </p:nvPicPr>
        <p:blipFill>
          <a:blip r:embed="rId5"/>
          <a:stretch>
            <a:fillRect/>
          </a:stretch>
        </p:blipFill>
        <p:spPr>
          <a:xfrm>
            <a:off x="2555875" y="5229225"/>
            <a:ext cx="4010025" cy="13144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935355" y="1412875"/>
            <a:ext cx="7222490" cy="362712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边缘检测</a:t>
            </a:r>
          </a:p>
          <a:p>
            <a:pPr marL="812800" marR="0" lvl="1"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Canny</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算子：</a:t>
            </a:r>
          </a:p>
          <a:p>
            <a:pPr marL="1270000" lvl="2"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降低噪声： 高斯低通滤波，平滑图像</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70000" lvl="2"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计算梯度：采用4个方向检测算子提取梯度</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70000" lvl="2"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非极大值抑制：沿着梯度方向寻找局部最大值</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70000" lvl="2"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边缘跟踪：采用双阈值检测和跟踪边缘</a:t>
            </a:r>
            <a:endPar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270000" marR="0" lvl="2"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endParaRPr kumimoji="0" lang="en-US" altLang="zh-CN" sz="2400" i="0" u="none" strike="noStrike" kern="1200" cap="none" spc="-5" normalizeH="0" baseline="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dirty="0">
                  <a:ea typeface="黑体" panose="02010609060101010101" pitchFamily="49" charset="-122"/>
                </a:rPr>
                <a:t>9.</a:t>
              </a:r>
              <a:r>
                <a:rPr lang="zh-CN" altLang="en-US" sz="4000" dirty="0">
                  <a:ea typeface="黑体" panose="02010609060101010101" pitchFamily="49" charset="-122"/>
                </a:rPr>
                <a:t>  图像分割</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935355" y="1412875"/>
            <a:ext cx="7222490" cy="470408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边缘检测</a:t>
            </a:r>
          </a:p>
          <a:p>
            <a:pPr marL="812800" marR="0" lvl="1"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Hough变换：</a:t>
            </a:r>
          </a:p>
          <a:p>
            <a:pPr marL="1270000" marR="0" lvl="2"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转换到参数平面，在参数平面中相交直线最多的点，对应的x, y 平面的直线即为所求的直线。</a:t>
            </a:r>
          </a:p>
          <a:p>
            <a:pPr marL="1505585" lvl="3" indent="-342900">
              <a:lnSpc>
                <a:spcPct val="100000"/>
              </a:lnSpc>
              <a:spcBef>
                <a:spcPts val="1345"/>
              </a:spcBef>
              <a:buFont typeface="Wingdings" panose="05000000000000000000"/>
              <a:buChar char=""/>
              <a:tabLst>
                <a:tab pos="591185" algn="l"/>
                <a:tab pos="591820" algn="l"/>
              </a:tabLst>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优点</a:t>
            </a:r>
            <a:endPar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649095" lvl="2">
              <a:lnSpc>
                <a:spcPct val="100000"/>
              </a:lnSpc>
              <a:spcBef>
                <a:spcPts val="960"/>
              </a:spcBef>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--抗噪声能力强</a:t>
            </a:r>
            <a:endPar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649095" lvl="2">
              <a:lnSpc>
                <a:spcPct val="100000"/>
              </a:lnSpc>
              <a:spcBef>
                <a:spcPts val="960"/>
              </a:spcBef>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--能够在信噪比较低的条件下</a:t>
            </a:r>
            <a:endPar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649095" lvl="2">
              <a:lnSpc>
                <a:spcPct val="100000"/>
              </a:lnSpc>
              <a:spcBef>
                <a:spcPts val="955"/>
              </a:spcBef>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--检测出直线或解析曲线。</a:t>
            </a:r>
            <a:endPar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505585" lvl="3" indent="-342900">
              <a:lnSpc>
                <a:spcPct val="100000"/>
              </a:lnSpc>
              <a:spcBef>
                <a:spcPts val="960"/>
              </a:spcBef>
              <a:buFont typeface="Wingdings" panose="05000000000000000000"/>
              <a:buChar char=""/>
              <a:tabLst>
                <a:tab pos="591185" algn="l"/>
                <a:tab pos="591820" algn="l"/>
              </a:tabLst>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缺点</a:t>
            </a:r>
            <a:endPar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567815" lvl="2">
              <a:lnSpc>
                <a:spcPct val="100000"/>
              </a:lnSpc>
              <a:spcBef>
                <a:spcPts val="960"/>
              </a:spcBef>
              <a:tabLst>
                <a:tab pos="1017905" algn="l"/>
              </a:tabLst>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--需要首先做二值化以及边缘检测</a:t>
            </a:r>
            <a:endPar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1567815" lvl="2">
              <a:lnSpc>
                <a:spcPct val="100000"/>
              </a:lnSpc>
              <a:spcBef>
                <a:spcPts val="960"/>
              </a:spcBef>
              <a:tabLst>
                <a:tab pos="1017905" algn="l"/>
              </a:tabLst>
            </a:pPr>
            <a:r>
              <a:rPr lang="zh-CN" altLang="en-US" sz="20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--损失掉原始图像中的许多信息。</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dirty="0">
                  <a:ea typeface="黑体" panose="02010609060101010101" pitchFamily="49" charset="-122"/>
                </a:rPr>
                <a:t>9.</a:t>
              </a:r>
              <a:r>
                <a:rPr lang="zh-CN" altLang="en-US" sz="4000" dirty="0">
                  <a:ea typeface="黑体" panose="02010609060101010101" pitchFamily="49" charset="-122"/>
                </a:rPr>
                <a:t>  图像分割</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935355" y="1412875"/>
            <a:ext cx="7222490" cy="424180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例1. 以下图像分割方法中，属于基于图像灰度分布的阈值方法的是（ B ）</a:t>
            </a:r>
          </a:p>
          <a:p>
            <a:pPr marL="469900" marR="0" lvl="1" indent="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None/>
              <a:tabLst>
                <a:tab pos="755650" algn="l"/>
              </a:tabLst>
              <a:defRPr/>
            </a:pP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A、 区域合并、分裂法  	B、 最大类间、内方差比法 </a:t>
            </a:r>
          </a:p>
          <a:p>
            <a:pPr marL="469900" marR="0" lvl="1" indent="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None/>
              <a:tabLst>
                <a:tab pos="755650" algn="l"/>
              </a:tabLst>
              <a:defRPr/>
            </a:pP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C、 已知形状的曲线检测 	D、区域生长法</a:t>
            </a:r>
          </a:p>
          <a:p>
            <a:pPr marL="469900" marR="0" lvl="1" indent="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None/>
              <a:tabLst>
                <a:tab pos="755650" algn="l"/>
              </a:tabLst>
              <a:defRPr/>
            </a:pPr>
            <a:endPar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例2. 关于进行图像分割时使用的最大类间、类内方差比法，下列说法正确的是（C ）</a:t>
            </a:r>
          </a:p>
          <a:p>
            <a:pPr marL="469900" marR="0" lvl="1" indent="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None/>
              <a:tabLst>
                <a:tab pos="755650" algn="l"/>
              </a:tabLst>
              <a:defRPr/>
            </a:pP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A、 选择的阈值使得两类数据间的方差越小越好。</a:t>
            </a:r>
          </a:p>
          <a:p>
            <a:pPr marL="469900" marR="0" lvl="1" indent="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None/>
              <a:tabLst>
                <a:tab pos="755650" algn="l"/>
              </a:tabLst>
              <a:defRPr/>
            </a:pP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B、 选择的阈值使得同一类的数据之间的方差越大越好。</a:t>
            </a:r>
          </a:p>
          <a:p>
            <a:pPr marL="469900" marR="0" lvl="1" indent="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None/>
              <a:tabLst>
                <a:tab pos="755650" algn="l"/>
              </a:tabLst>
              <a:defRPr/>
            </a:pP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C、 使用类间、类内方差比作为选择阈值的评价参数。</a:t>
            </a:r>
          </a:p>
          <a:p>
            <a:pPr marL="469900" marR="0" lvl="1" indent="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None/>
              <a:tabLst>
                <a:tab pos="755650" algn="l"/>
              </a:tabLst>
              <a:defRPr/>
            </a:pPr>
            <a:r>
              <a:rPr lang="en-US" altLang="zh-CN" sz="2000" spc="-5" dirty="0">
                <a:solidFill>
                  <a:prstClr val="black"/>
                </a:solidFill>
                <a:latin typeface="楷体" panose="02010609060101010101" pitchFamily="49" charset="-122"/>
                <a:ea typeface="楷体" panose="02010609060101010101" pitchFamily="49" charset="-122"/>
                <a:cs typeface="楷体" panose="02010609060101010101" pitchFamily="49" charset="-122"/>
              </a:rPr>
              <a:t>D、 使用类内、类间方差比作为选择阈值的评价参数。</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4504" cy="1113"/>
            </a:xfrm>
            <a:prstGeom prst="rect">
              <a:avLst/>
            </a:prstGeom>
            <a:noFill/>
            <a:ln w="9525">
              <a:noFill/>
              <a:miter lim="800000"/>
            </a:ln>
            <a:effectLst/>
          </p:spPr>
          <p:txBody>
            <a:bodyPr wrap="none">
              <a:spAutoFit/>
            </a:bodyPr>
            <a:lstStyle/>
            <a:p>
              <a:r>
                <a:rPr lang="en-US" altLang="zh-CN" sz="4000" dirty="0">
                  <a:ea typeface="黑体" panose="02010609060101010101" pitchFamily="49" charset="-122"/>
                </a:rPr>
                <a:t>9.</a:t>
              </a:r>
              <a:r>
                <a:rPr lang="zh-CN" altLang="en-US" sz="4000" dirty="0">
                  <a:ea typeface="黑体" panose="02010609060101010101" pitchFamily="49" charset="-122"/>
                </a:rPr>
                <a:t>  图像分割</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901700" y="1017270"/>
            <a:ext cx="7222490" cy="5025390"/>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kumimoji="0" lang="zh-CN" altLang="en-US" sz="240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表示</a:t>
            </a: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根据区域的外部特征来进行形式化表示</a:t>
            </a:r>
            <a:endPar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根据区域的内部特征（比较区域内部的 象素值）来来进行形式化表示</a:t>
            </a:r>
          </a:p>
          <a:p>
            <a:pPr marL="355600"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表示法设计</a:t>
            </a:r>
            <a:endParaRPr lang="zh-CN" altLang="en-US" sz="240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链码</a:t>
            </a:r>
            <a:endPar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多边形逼近</a:t>
            </a:r>
            <a:endPar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外形特征</a:t>
            </a:r>
            <a:endPar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边界分段</a:t>
            </a:r>
            <a:endPar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sym typeface="+mn-ea"/>
              </a:rPr>
              <a:t>区域骨架抽取</a:t>
            </a:r>
            <a:endPar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endParaRPr kumimoji="0" lang="zh-CN" altLang="en-US" sz="2400" i="0" u="none" strike="noStrike" kern="1200" cap="none" spc="-5" normalizeH="0" baseline="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508" cy="1113"/>
            </a:xfrm>
            <a:prstGeom prst="rect">
              <a:avLst/>
            </a:prstGeom>
            <a:noFill/>
            <a:ln w="9525">
              <a:noFill/>
              <a:miter lim="800000"/>
            </a:ln>
            <a:effectLst/>
          </p:spPr>
          <p:txBody>
            <a:bodyPr wrap="none">
              <a:spAutoFit/>
            </a:bodyPr>
            <a:lstStyle/>
            <a:p>
              <a:r>
                <a:rPr lang="en-US" sz="4000" dirty="0">
                  <a:ea typeface="黑体" panose="02010609060101010101" pitchFamily="49" charset="-122"/>
                </a:rPr>
                <a:t>10. </a:t>
              </a:r>
              <a:r>
                <a:rPr lang="zh-CN" altLang="en-US" sz="4000" dirty="0">
                  <a:ea typeface="黑体" panose="02010609060101010101" pitchFamily="49" charset="-122"/>
                </a:rPr>
                <a:t>表示与描述</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337185" y="1017270"/>
            <a:ext cx="8077200" cy="5588635"/>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链码</a:t>
            </a: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r>
              <a:rPr kumimoji="0" lang="en-US" altLang="zh-CN"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例：</a:t>
            </a: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4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循环首差链码：用相邻链码的差代替链码</a:t>
            </a: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r>
              <a:rPr lang="zh-CN" altLang="en-US" sz="24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a:t>
            </a: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r>
              <a:rPr lang="en-US" altLang="zh-CN" sz="24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4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例：</a:t>
            </a:r>
            <a:r>
              <a:rPr lang="zh-CN" altLang="en-US" sz="240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4-链码 10103322的循环首差为：33133030</a:t>
            </a: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508" cy="1113"/>
            </a:xfrm>
            <a:prstGeom prst="rect">
              <a:avLst/>
            </a:prstGeom>
            <a:noFill/>
            <a:ln w="9525">
              <a:noFill/>
              <a:miter lim="800000"/>
            </a:ln>
            <a:effectLst/>
          </p:spPr>
          <p:txBody>
            <a:bodyPr wrap="none">
              <a:spAutoFit/>
            </a:bodyPr>
            <a:lstStyle/>
            <a:p>
              <a:r>
                <a:rPr lang="en-US" sz="4000" dirty="0">
                  <a:ea typeface="黑体" panose="02010609060101010101" pitchFamily="49" charset="-122"/>
                </a:rPr>
                <a:t>10. </a:t>
              </a:r>
              <a:r>
                <a:rPr lang="zh-CN" altLang="en-US" sz="4000" dirty="0">
                  <a:ea typeface="黑体" panose="02010609060101010101" pitchFamily="49" charset="-122"/>
                </a:rPr>
                <a:t>表示与描述</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rcRect t="10493"/>
          <a:stretch>
            <a:fillRect/>
          </a:stretch>
        </p:blipFill>
        <p:spPr>
          <a:xfrm>
            <a:off x="2267585" y="1052830"/>
            <a:ext cx="5189855" cy="1776730"/>
          </a:xfrm>
          <a:prstGeom prst="rect">
            <a:avLst/>
          </a:prstGeom>
        </p:spPr>
      </p:pic>
      <p:pic>
        <p:nvPicPr>
          <p:cNvPr id="3" name="图片 2"/>
          <p:cNvPicPr>
            <a:picLocks noChangeAspect="1"/>
          </p:cNvPicPr>
          <p:nvPr/>
        </p:nvPicPr>
        <p:blipFill>
          <a:blip r:embed="rId5"/>
          <a:stretch>
            <a:fillRect/>
          </a:stretch>
        </p:blipFill>
        <p:spPr>
          <a:xfrm>
            <a:off x="1691640" y="2780665"/>
            <a:ext cx="4848225" cy="24860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337185" y="1017270"/>
            <a:ext cx="8077200" cy="2349361"/>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链码</a:t>
            </a: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r>
              <a:rPr kumimoji="0" lang="en-US" altLang="zh-CN"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例：</a:t>
            </a: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508" cy="1113"/>
            </a:xfrm>
            <a:prstGeom prst="rect">
              <a:avLst/>
            </a:prstGeom>
            <a:noFill/>
            <a:ln w="9525">
              <a:noFill/>
              <a:miter lim="800000"/>
            </a:ln>
            <a:effectLst/>
          </p:spPr>
          <p:txBody>
            <a:bodyPr wrap="none">
              <a:spAutoFit/>
            </a:bodyPr>
            <a:lstStyle/>
            <a:p>
              <a:r>
                <a:rPr lang="en-US" sz="4000" dirty="0">
                  <a:ea typeface="黑体" panose="02010609060101010101" pitchFamily="49" charset="-122"/>
                </a:rPr>
                <a:t>10. </a:t>
              </a:r>
              <a:r>
                <a:rPr lang="zh-CN" altLang="en-US" sz="4000" dirty="0">
                  <a:ea typeface="黑体" panose="02010609060101010101" pitchFamily="49" charset="-122"/>
                </a:rPr>
                <a:t>表示与描述</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5" name="图片 4">
            <a:extLst>
              <a:ext uri="{FF2B5EF4-FFF2-40B4-BE49-F238E27FC236}">
                <a16:creationId xmlns:a16="http://schemas.microsoft.com/office/drawing/2014/main" id="{55F9DB2F-E27D-6849-B7A8-523CA4BB6D0F}"/>
              </a:ext>
            </a:extLst>
          </p:cNvPr>
          <p:cNvPicPr>
            <a:picLocks noChangeAspect="1"/>
          </p:cNvPicPr>
          <p:nvPr/>
        </p:nvPicPr>
        <p:blipFill rotWithShape="1">
          <a:blip r:embed="rId4"/>
          <a:srcRect l="3765"/>
          <a:stretch/>
        </p:blipFill>
        <p:spPr>
          <a:xfrm>
            <a:off x="600894" y="1944231"/>
            <a:ext cx="8543106" cy="2844800"/>
          </a:xfrm>
          <a:prstGeom prst="rect">
            <a:avLst/>
          </a:prstGeom>
        </p:spPr>
      </p:pic>
      <p:sp>
        <p:nvSpPr>
          <p:cNvPr id="6" name="矩形 5">
            <a:extLst>
              <a:ext uri="{FF2B5EF4-FFF2-40B4-BE49-F238E27FC236}">
                <a16:creationId xmlns:a16="http://schemas.microsoft.com/office/drawing/2014/main" id="{18AEC310-334B-4343-A819-1A3C89B0098F}"/>
              </a:ext>
            </a:extLst>
          </p:cNvPr>
          <p:cNvSpPr/>
          <p:nvPr/>
        </p:nvSpPr>
        <p:spPr>
          <a:xfrm>
            <a:off x="600894" y="5095408"/>
            <a:ext cx="6390456" cy="1220847"/>
          </a:xfrm>
          <a:prstGeom prst="rect">
            <a:avLst/>
          </a:prstGeom>
        </p:spPr>
        <p:txBody>
          <a:bodyPr wrap="square">
            <a:spAutoFit/>
          </a:bodyPr>
          <a:lstStyle/>
          <a:p>
            <a:pPr marL="812800" lvl="1" indent="-342900" fontAlgn="auto">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000" dirty="0">
                <a:solidFill>
                  <a:schemeClr val="tx1"/>
                </a:solidFill>
                <a:latin typeface="楷体" panose="02010609060101010101" pitchFamily="49" charset="-122"/>
                <a:ea typeface="楷体" panose="02010609060101010101" pitchFamily="49" charset="-122"/>
              </a:rPr>
              <a:t>4方向链码：（2，1）103003232121   </a:t>
            </a:r>
          </a:p>
          <a:p>
            <a:pPr marL="812800" lvl="1" indent="-342900" fontAlgn="auto">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000" dirty="0">
                <a:solidFill>
                  <a:schemeClr val="tx1"/>
                </a:solidFill>
                <a:latin typeface="楷体" panose="02010609060101010101" pitchFamily="49" charset="-122"/>
                <a:ea typeface="楷体" panose="02010609060101010101" pitchFamily="49" charset="-122"/>
              </a:rPr>
              <a:t>归一化链码：003232121103  </a:t>
            </a:r>
          </a:p>
          <a:p>
            <a:pPr marL="812800" lvl="1" indent="-342900" fontAlgn="auto">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000" dirty="0">
                <a:solidFill>
                  <a:schemeClr val="tx1"/>
                </a:solidFill>
                <a:latin typeface="楷体" panose="02010609060101010101" pitchFamily="49" charset="-122"/>
                <a:ea typeface="楷体" panose="02010609060101010101" pitchFamily="49" charset="-122"/>
              </a:rPr>
              <a:t>差分链码：033103313313     </a:t>
            </a:r>
          </a:p>
        </p:txBody>
      </p:sp>
    </p:spTree>
    <p:extLst>
      <p:ext uri="{BB962C8B-B14F-4D97-AF65-F5344CB8AC3E}">
        <p14:creationId xmlns:p14="http://schemas.microsoft.com/office/powerpoint/2010/main" val="245030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350520" y="1017270"/>
            <a:ext cx="8448040" cy="7355205"/>
          </a:xfrm>
          <a:prstGeom prst="rect">
            <a:avLst/>
          </a:prstGeom>
          <a:noFill/>
        </p:spPr>
        <p:txBody>
          <a:bodyPr wrap="square">
            <a:spAutoFit/>
          </a:bodyPr>
          <a:lstStyle/>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多边形逼近</a:t>
            </a: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基本思想：用最少的多边形线段，获取边 界形状的本质。</a:t>
            </a:r>
            <a:endPar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寻找最小基本多边形的方法一般有两种： 点合成法和边分裂法</a:t>
            </a:r>
            <a:endPar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外形特征</a:t>
            </a: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边界分段</a:t>
            </a: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区域骨架抽取</a:t>
            </a: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边界描述子</a:t>
            </a: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简单描述子</a:t>
            </a:r>
            <a:r>
              <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：边界的周长、直径、曲率、</a:t>
            </a: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傅立叶描述子</a:t>
            </a:r>
            <a:endPar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矩量</a:t>
            </a:r>
            <a:endPar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关系描述子</a:t>
            </a:r>
          </a:p>
          <a:p>
            <a:pPr marL="812800" lvl="1" indent="-342900" algn="l" defTabSz="914400" fontAlgn="auto">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r>
              <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阶梯关系编码、骨架关系编码、方向关系编码、内角关系编码、树结构关系编码</a:t>
            </a:r>
            <a:endParaRPr lang="zh-CN" altLang="en-US" sz="200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55600" marR="0" lvl="0" indent="-342900" algn="l" defTabSz="914400" rtl="0" eaLnBrk="1" fontAlgn="auto" latinLnBrk="0" hangingPunct="1">
              <a:lnSpc>
                <a:spcPct val="100000"/>
              </a:lnSpc>
              <a:spcBef>
                <a:spcPts val="755"/>
              </a:spcBef>
              <a:spcAft>
                <a:spcPts val="0"/>
              </a:spcAft>
              <a:buClr>
                <a:srgbClr val="3333CC"/>
              </a:buClr>
              <a:buSzPct val="52000"/>
              <a:buFont typeface="Wingdings" panose="05000000000000000000"/>
              <a:buChar char=""/>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12700" marR="0" lvl="0" indent="0" algn="l" defTabSz="914400" rtl="0" eaLnBrk="1" fontAlgn="auto" latinLnBrk="0" hangingPunct="1">
              <a:lnSpc>
                <a:spcPct val="100000"/>
              </a:lnSpc>
              <a:spcBef>
                <a:spcPts val="755"/>
              </a:spcBef>
              <a:spcAft>
                <a:spcPts val="0"/>
              </a:spcAft>
              <a:buClr>
                <a:srgbClr val="3333CC"/>
              </a:buClr>
              <a:buSzPct val="52000"/>
              <a:buFont typeface="Wingdings" panose="05000000000000000000"/>
              <a:buNone/>
              <a:tabLst>
                <a:tab pos="354965" algn="l"/>
                <a:tab pos="355600" algn="l"/>
              </a:tabLst>
              <a:defRPr/>
            </a:pPr>
            <a:endParaRPr kumimoji="0" lang="zh-CN" altLang="en-US" sz="2400" i="0" u="none" strike="noStrike" kern="1200" cap="none" normalizeH="0" baseline="0" noProof="0" dirty="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469900" marR="0" lvl="1" indent="0" algn="l" defTabSz="914400" rtl="0" eaLnBrk="1" fontAlgn="auto" latinLnBrk="0" hangingPunct="1">
              <a:lnSpc>
                <a:spcPct val="100000"/>
              </a:lnSpc>
              <a:spcBef>
                <a:spcPts val="470"/>
              </a:spcBef>
              <a:spcAft>
                <a:spcPts val="0"/>
              </a:spcAft>
              <a:buClr>
                <a:srgbClr val="FF0000"/>
              </a:buClr>
              <a:buSzPct val="85000"/>
              <a:buFont typeface="Wingdings" panose="05000000000000000000" charset="0"/>
              <a:buNone/>
              <a:tabLst>
                <a:tab pos="755650" algn="l"/>
              </a:tabLst>
              <a:defRPr/>
            </a:pPr>
            <a:endParaRPr kumimoji="0" lang="zh-CN" altLang="en-US" sz="240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5508" cy="1113"/>
            </a:xfrm>
            <a:prstGeom prst="rect">
              <a:avLst/>
            </a:prstGeom>
            <a:noFill/>
            <a:ln w="9525">
              <a:noFill/>
              <a:miter lim="800000"/>
            </a:ln>
            <a:effectLst/>
          </p:spPr>
          <p:txBody>
            <a:bodyPr wrap="none">
              <a:spAutoFit/>
            </a:bodyPr>
            <a:lstStyle/>
            <a:p>
              <a:r>
                <a:rPr lang="en-US" sz="4000" dirty="0">
                  <a:ea typeface="黑体" panose="02010609060101010101" pitchFamily="49" charset="-122"/>
                </a:rPr>
                <a:t>10. </a:t>
              </a:r>
              <a:r>
                <a:rPr lang="zh-CN" altLang="en-US" sz="4000" dirty="0">
                  <a:ea typeface="黑体" panose="02010609060101010101" pitchFamily="49" charset="-122"/>
                </a:rPr>
                <a:t>表示与描述</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4"/>
          <p:cNvSpPr txBox="1"/>
          <p:nvPr/>
        </p:nvSpPr>
        <p:spPr>
          <a:xfrm>
            <a:off x="142557" y="1160748"/>
            <a:ext cx="8858885" cy="5361305"/>
          </a:xfrm>
          <a:prstGeom prst="rect">
            <a:avLst/>
          </a:prstGeom>
        </p:spPr>
        <p:txBody>
          <a:bodyPr vert="horz" wrap="square" lIns="0" tIns="196850" rIns="0" bIns="0" rtlCol="0">
            <a:spAutoFit/>
          </a:bodyPr>
          <a:lstStyle/>
          <a:p>
            <a:pPr marL="401955" indent="-389890" algn="just" fontAlgn="auto">
              <a:spcBef>
                <a:spcPts val="1550"/>
              </a:spcBef>
              <a:spcAft>
                <a:spcPts val="0"/>
              </a:spcAft>
              <a:buClr>
                <a:srgbClr val="3333CC"/>
              </a:buClr>
              <a:buSzPct val="53000"/>
              <a:buFont typeface="Wingdings" panose="05000000000000000000"/>
              <a:buChar char=""/>
              <a:tabLst>
                <a:tab pos="402590" algn="l"/>
              </a:tabLst>
            </a:pPr>
            <a:r>
              <a:rPr lang="zh-CN" sz="2800" spc="-5" dirty="0">
                <a:solidFill>
                  <a:prstClr val="black"/>
                </a:solidFill>
                <a:latin typeface="楷体" panose="02010609060101010101" pitchFamily="49" charset="-122"/>
                <a:ea typeface="楷体" panose="02010609060101010101" pitchFamily="49" charset="-122"/>
                <a:cs typeface="楷体" panose="02010609060101010101" pitchFamily="49" charset="-122"/>
              </a:rPr>
              <a:t>基本概念</a:t>
            </a:r>
            <a:endParaRPr sz="28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919480" lvl="1" indent="-342900" algn="l" fontAlgn="auto">
              <a:spcBef>
                <a:spcPts val="795"/>
              </a:spcBef>
              <a:spcAft>
                <a:spcPts val="0"/>
              </a:spcAft>
              <a:buClrTx/>
              <a:buSzTx/>
              <a:buFont typeface="Wingdings" panose="05000000000000000000" charset="0"/>
              <a:buChar char="Ø"/>
            </a:pPr>
            <a:r>
              <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什么是数字图像</a:t>
            </a:r>
          </a:p>
          <a:p>
            <a:pPr marL="1200150" lvl="2" indent="-342900" eaLnBrk="1" hangingPunct="1">
              <a:lnSpc>
                <a:spcPct val="80000"/>
              </a:lnSpc>
              <a:buFont typeface="Arial" panose="020B0604020202090204" pitchFamily="34" charset="0"/>
              <a:buChar char="•"/>
            </a:pPr>
            <a:r>
              <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像素组成的二维排列，可以用矩阵表示</a:t>
            </a:r>
          </a:p>
          <a:p>
            <a:pPr marL="1200150" lvl="2" indent="-342900" eaLnBrk="1" hangingPunct="1">
              <a:lnSpc>
                <a:spcPct val="80000"/>
              </a:lnSpc>
              <a:buFont typeface="Arial" panose="020B0604020202090204" pitchFamily="34" charset="0"/>
              <a:buChar char="•"/>
            </a:pPr>
            <a:r>
              <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单色（灰度）图像</a:t>
            </a:r>
            <a:endPar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00150" lvl="2" indent="-342900" eaLnBrk="1" hangingPunct="1">
              <a:lnSpc>
                <a:spcPct val="80000"/>
              </a:lnSpc>
              <a:buFont typeface="Arial" panose="020B0604020202090204" pitchFamily="34" charset="0"/>
              <a:buChar char="•"/>
            </a:pPr>
            <a:r>
              <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彩色图像可以用红、绿、蓝三元组的二维矩阵来表示</a:t>
            </a:r>
            <a:endParaRPr lang="en-US" altLang="zh-CN" sz="2400" dirty="0">
              <a:latin typeface="Times New Roman" panose="02020603050405020304" pitchFamily="18" charset="0"/>
            </a:endParaRPr>
          </a:p>
          <a:p>
            <a:pPr marL="919480" lvl="1" indent="-342900" algn="l" fontAlgn="auto">
              <a:spcBef>
                <a:spcPts val="795"/>
              </a:spcBef>
              <a:spcAft>
                <a:spcPts val="0"/>
              </a:spcAft>
              <a:buClrTx/>
              <a:buSzTx/>
              <a:buFont typeface="Wingdings" panose="05000000000000000000" charset="0"/>
              <a:buChar char="Ø"/>
            </a:pPr>
            <a:r>
              <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数字图像的</a:t>
            </a:r>
            <a:r>
              <a:rPr lang="zh-CN" sz="24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分类</a:t>
            </a:r>
          </a:p>
          <a:p>
            <a:pPr marL="1200150" lvl="2" indent="-342900" algn="l" eaLnBrk="1" hangingPunct="1">
              <a:lnSpc>
                <a:spcPct val="80000"/>
              </a:lnSpc>
              <a:buClrTx/>
              <a:buSzTx/>
              <a:buFont typeface="Arial" panose="020B0604020202090204" pitchFamily="34" charset="0"/>
              <a:buChar char="•"/>
            </a:pPr>
            <a:r>
              <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按照人眼视觉感知：可见图像和不可见图像</a:t>
            </a:r>
            <a:endPar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00150" lvl="2" indent="-342900" algn="l" eaLnBrk="1" hangingPunct="1">
              <a:lnSpc>
                <a:spcPct val="80000"/>
              </a:lnSpc>
              <a:buClrTx/>
              <a:buSzTx/>
              <a:buFont typeface="Arial" panose="020B0604020202090204" pitchFamily="34" charset="0"/>
              <a:buChar char="•"/>
            </a:pPr>
            <a:r>
              <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按照图像空间坐标和亮度（或色彩）的连续性：模拟图像和数字图像</a:t>
            </a:r>
          </a:p>
          <a:p>
            <a:pPr marL="919480" lvl="1" indent="-342900" algn="l" eaLnBrk="1" fontAlgn="auto" hangingPunct="1">
              <a:lnSpc>
                <a:spcPct val="100000"/>
              </a:lnSpc>
              <a:spcBef>
                <a:spcPts val="795"/>
              </a:spcBef>
              <a:spcAft>
                <a:spcPts val="0"/>
              </a:spcAft>
              <a:buClrTx/>
              <a:buSzTx/>
              <a:buFont typeface="Wingdings" panose="05000000000000000000" charset="0"/>
              <a:buChar char="Ø"/>
            </a:pPr>
            <a:r>
              <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数字图像的应用</a:t>
            </a:r>
            <a:endPar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1200150" lvl="2" indent="-342900" algn="l">
              <a:lnSpc>
                <a:spcPct val="80000"/>
              </a:lnSpc>
              <a:spcBef>
                <a:spcPts val="795"/>
              </a:spcBef>
              <a:buClrTx/>
              <a:buSzTx/>
              <a:buFont typeface="Arial" panose="020B0604020202090204" pitchFamily="34" charset="0"/>
              <a:buChar char="•"/>
            </a:pPr>
            <a:r>
              <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伽马射线成像</a:t>
            </a:r>
          </a:p>
          <a:p>
            <a:pPr marL="1200150" lvl="2" indent="-342900" algn="l">
              <a:lnSpc>
                <a:spcPct val="80000"/>
              </a:lnSpc>
              <a:spcBef>
                <a:spcPts val="795"/>
              </a:spcBef>
              <a:buClrTx/>
              <a:buSzTx/>
              <a:buFont typeface="Arial" panose="020B0604020202090204" pitchFamily="34" charset="0"/>
              <a:buChar char="•"/>
            </a:pPr>
            <a:r>
              <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X射线成像</a:t>
            </a:r>
          </a:p>
          <a:p>
            <a:pPr marL="1200150" lvl="2" indent="-342900" algn="l">
              <a:lnSpc>
                <a:spcPct val="80000"/>
              </a:lnSpc>
              <a:spcBef>
                <a:spcPts val="795"/>
              </a:spcBef>
              <a:buClrTx/>
              <a:buSzTx/>
              <a:buFont typeface="Arial" panose="020B0604020202090204" pitchFamily="34" charset="0"/>
              <a:buChar char="•"/>
            </a:pPr>
            <a:r>
              <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紫外波段成像</a:t>
            </a:r>
          </a:p>
          <a:p>
            <a:pPr marL="1200150" lvl="2" indent="-342900" algn="l">
              <a:lnSpc>
                <a:spcPct val="80000"/>
              </a:lnSpc>
              <a:spcBef>
                <a:spcPts val="795"/>
              </a:spcBef>
              <a:buClrTx/>
              <a:buSzTx/>
              <a:buFont typeface="Arial" panose="020B0604020202090204" pitchFamily="34" charset="0"/>
              <a:buChar char="•"/>
            </a:pPr>
            <a:r>
              <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可见光及红外波段成像</a:t>
            </a:r>
          </a:p>
          <a:p>
            <a:pPr marL="1200150" lvl="2" indent="-342900" algn="l">
              <a:lnSpc>
                <a:spcPct val="80000"/>
              </a:lnSpc>
              <a:spcBef>
                <a:spcPts val="795"/>
              </a:spcBef>
              <a:buClrTx/>
              <a:buSzTx/>
              <a:buFont typeface="Arial" panose="020B0604020202090204" pitchFamily="34" charset="0"/>
              <a:buChar char="•"/>
            </a:pPr>
            <a:r>
              <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微波波段成像</a:t>
            </a:r>
          </a:p>
          <a:p>
            <a:pPr marL="1200150" lvl="2" indent="-342900" algn="l">
              <a:lnSpc>
                <a:spcPct val="80000"/>
              </a:lnSpc>
              <a:spcBef>
                <a:spcPts val="795"/>
              </a:spcBef>
              <a:buClrTx/>
              <a:buSzTx/>
              <a:buFont typeface="Arial" panose="020B0604020202090204" pitchFamily="34" charset="0"/>
              <a:buChar char="•"/>
            </a:pPr>
            <a:r>
              <a:rPr sz="20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无线电波段成像</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2696"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1. </a:t>
              </a:r>
              <a:r>
                <a:rPr lang="zh-CN" altLang="en-US" sz="4000">
                  <a:ea typeface="黑体" panose="02010609060101010101" pitchFamily="49" charset="-122"/>
                </a:rPr>
                <a:t>绪论</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828040" y="2961005"/>
            <a:ext cx="7222490" cy="1322070"/>
          </a:xfrm>
          <a:prstGeom prst="rect">
            <a:avLst/>
          </a:prstGeom>
          <a:noFill/>
        </p:spPr>
        <p:txBody>
          <a:bodyPr wrap="square">
            <a:spAutoFit/>
          </a:bodyPr>
          <a:lstStyle/>
          <a:p>
            <a:pPr marL="469265" lvl="1" indent="0" algn="ctr" fontAlgn="auto">
              <a:spcBef>
                <a:spcPts val="495"/>
              </a:spcBef>
              <a:spcAft>
                <a:spcPts val="0"/>
              </a:spcAft>
              <a:buClr>
                <a:srgbClr val="FF0000"/>
              </a:buClr>
              <a:buSzPct val="85000"/>
              <a:buFont typeface="Wingdings" panose="05000000000000000000" charset="0"/>
              <a:buNone/>
              <a:tabLst>
                <a:tab pos="757555" algn="l"/>
              </a:tabLst>
              <a:defRPr/>
            </a:pPr>
            <a:r>
              <a:rPr kumimoji="0" lang="zh-CN" altLang="en-US" sz="8000" i="0" u="none" strike="noStrike" kern="1200" cap="none" spc="0" normalizeH="0" baseline="0" noProof="0" dirty="0">
                <a:ln>
                  <a:noFill/>
                </a:ln>
                <a:solidFill>
                  <a:srgbClr val="000066"/>
                </a:solidFill>
                <a:effectLst/>
                <a:uLnTx/>
                <a:uFillTx/>
                <a:latin typeface="+mj-lt"/>
                <a:ea typeface="+mj-lt"/>
                <a:cs typeface="楷体" panose="02010609060101010101" pitchFamily="49" charset="-122"/>
              </a:rPr>
              <a:t>答疑</a:t>
            </a:r>
          </a:p>
        </p:txBody>
      </p:sp>
      <p:grpSp>
        <p:nvGrpSpPr>
          <p:cNvPr id="4" name="组合 3"/>
          <p:cNvGrpSpPr/>
          <p:nvPr/>
        </p:nvGrpSpPr>
        <p:grpSpPr>
          <a:xfrm>
            <a:off x="729615" y="188595"/>
            <a:ext cx="8413750" cy="838200"/>
            <a:chOff x="1150" y="298"/>
            <a:chExt cx="13250" cy="1320"/>
          </a:xfrm>
        </p:grpSpPr>
        <p:sp>
          <p:nvSpPr>
            <p:cNvPr id="1258501" name="Rectangle 5"/>
            <p:cNvSpPr>
              <a:spLocks noChangeArrowheads="1"/>
            </p:cNvSpPr>
            <p:nvPr/>
          </p:nvSpPr>
          <p:spPr bwMode="auto">
            <a:xfrm>
              <a:off x="1758" y="298"/>
              <a:ext cx="488" cy="1113"/>
            </a:xfrm>
            <a:prstGeom prst="rect">
              <a:avLst/>
            </a:prstGeom>
            <a:noFill/>
            <a:ln w="9525">
              <a:noFill/>
              <a:miter lim="800000"/>
            </a:ln>
            <a:effectLst/>
          </p:spPr>
          <p:txBody>
            <a:bodyPr wrap="none">
              <a:spAutoFit/>
            </a:bodyPr>
            <a:lstStyle/>
            <a:p>
              <a:endParaRPr lang="zh-CN" altLang="en-US" sz="4000" dirty="0">
                <a:ea typeface="黑体" panose="02010609060101010101" pitchFamily="49" charset="-122"/>
              </a:endParaRP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3" name="Rectangle 5"/>
          <p:cNvSpPr>
            <a:spLocks noChangeArrowheads="1"/>
          </p:cNvSpPr>
          <p:nvPr/>
        </p:nvSpPr>
        <p:spPr bwMode="auto">
          <a:xfrm>
            <a:off x="1116330" y="189230"/>
            <a:ext cx="3246120" cy="706755"/>
          </a:xfrm>
          <a:prstGeom prst="rect">
            <a:avLst/>
          </a:prstGeom>
          <a:noFill/>
          <a:ln w="9525">
            <a:noFill/>
            <a:miter lim="800000"/>
          </a:ln>
          <a:effectLst/>
        </p:spPr>
        <p:txBody>
          <a:bodyPr wrap="none">
            <a:spAutoFit/>
          </a:bodyPr>
          <a:lstStyle/>
          <a:p>
            <a:r>
              <a:rPr lang="zh-CN" altLang="en-US" sz="4000" dirty="0">
                <a:ea typeface="黑体" panose="02010609060101010101" pitchFamily="49" charset="-122"/>
              </a:rPr>
              <a:t>数字图像处理</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文本框 153"/>
          <p:cNvSpPr txBox="1"/>
          <p:nvPr/>
        </p:nvSpPr>
        <p:spPr>
          <a:xfrm>
            <a:off x="899795" y="2996565"/>
            <a:ext cx="7222490" cy="1106805"/>
          </a:xfrm>
          <a:prstGeom prst="rect">
            <a:avLst/>
          </a:prstGeom>
          <a:noFill/>
        </p:spPr>
        <p:txBody>
          <a:bodyPr wrap="square">
            <a:spAutoFit/>
          </a:bodyPr>
          <a:lstStyle/>
          <a:p>
            <a:pPr marL="469265" lvl="1" indent="0" fontAlgn="auto">
              <a:spcBef>
                <a:spcPts val="495"/>
              </a:spcBef>
              <a:spcAft>
                <a:spcPts val="0"/>
              </a:spcAft>
              <a:buClr>
                <a:srgbClr val="FF0000"/>
              </a:buClr>
              <a:buSzPct val="85000"/>
              <a:buFont typeface="Wingdings" panose="05000000000000000000" charset="0"/>
              <a:buNone/>
              <a:tabLst>
                <a:tab pos="757555" algn="l"/>
              </a:tabLst>
              <a:defRPr/>
            </a:pPr>
            <a:r>
              <a:rPr kumimoji="0" lang="zh-CN" altLang="en-US" sz="6600" i="0" u="none" strike="noStrike" kern="1200" cap="none" spc="0" normalizeH="0" baseline="0" noProof="0" dirty="0">
                <a:ln>
                  <a:noFill/>
                </a:ln>
                <a:solidFill>
                  <a:srgbClr val="C00000"/>
                </a:solidFill>
                <a:effectLst/>
                <a:uLnTx/>
                <a:uFillTx/>
                <a:latin typeface="黑体" panose="02010609060101010101" pitchFamily="49" charset="-122"/>
                <a:cs typeface="楷体" panose="02010609060101010101" pitchFamily="49" charset="-122"/>
              </a:rPr>
              <a:t>祝大家考试顺利！</a:t>
            </a:r>
          </a:p>
        </p:txBody>
      </p:sp>
      <p:grpSp>
        <p:nvGrpSpPr>
          <p:cNvPr id="4" name="组合 3"/>
          <p:cNvGrpSpPr/>
          <p:nvPr/>
        </p:nvGrpSpPr>
        <p:grpSpPr>
          <a:xfrm>
            <a:off x="729615" y="188595"/>
            <a:ext cx="8413750" cy="838200"/>
            <a:chOff x="1150" y="298"/>
            <a:chExt cx="13250" cy="1320"/>
          </a:xfrm>
        </p:grpSpPr>
        <p:sp>
          <p:nvSpPr>
            <p:cNvPr id="1258501" name="Rectangle 5"/>
            <p:cNvSpPr>
              <a:spLocks noChangeArrowheads="1"/>
            </p:cNvSpPr>
            <p:nvPr/>
          </p:nvSpPr>
          <p:spPr bwMode="auto">
            <a:xfrm>
              <a:off x="1758" y="298"/>
              <a:ext cx="488" cy="1113"/>
            </a:xfrm>
            <a:prstGeom prst="rect">
              <a:avLst/>
            </a:prstGeom>
            <a:noFill/>
            <a:ln w="9525">
              <a:noFill/>
              <a:miter lim="800000"/>
            </a:ln>
            <a:effectLst/>
          </p:spPr>
          <p:txBody>
            <a:bodyPr wrap="none">
              <a:spAutoFit/>
            </a:bodyPr>
            <a:lstStyle/>
            <a:p>
              <a:endParaRPr lang="zh-CN" altLang="en-US" sz="4000" dirty="0">
                <a:ea typeface="黑体" panose="02010609060101010101" pitchFamily="49" charset="-122"/>
              </a:endParaRP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
        <p:nvSpPr>
          <p:cNvPr id="3" name="Rectangle 5"/>
          <p:cNvSpPr>
            <a:spLocks noChangeArrowheads="1"/>
          </p:cNvSpPr>
          <p:nvPr/>
        </p:nvSpPr>
        <p:spPr bwMode="auto">
          <a:xfrm>
            <a:off x="1116330" y="189230"/>
            <a:ext cx="3246120" cy="706755"/>
          </a:xfrm>
          <a:prstGeom prst="rect">
            <a:avLst/>
          </a:prstGeom>
          <a:noFill/>
          <a:ln w="9525">
            <a:noFill/>
            <a:miter lim="800000"/>
          </a:ln>
          <a:effectLst/>
        </p:spPr>
        <p:txBody>
          <a:bodyPr wrap="none">
            <a:spAutoFit/>
          </a:bodyPr>
          <a:lstStyle/>
          <a:p>
            <a:r>
              <a:rPr lang="zh-CN" altLang="en-US" sz="4000" dirty="0">
                <a:ea typeface="黑体" panose="02010609060101010101" pitchFamily="49" charset="-122"/>
              </a:rPr>
              <a:t>数字图像处理</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p:nvPr/>
        </p:nvSpPr>
        <p:spPr>
          <a:xfrm>
            <a:off x="647755" y="1376824"/>
            <a:ext cx="8223884" cy="3495675"/>
          </a:xfrm>
          <a:prstGeom prst="rect">
            <a:avLst/>
          </a:prstGeom>
          <a:noFill/>
          <a:extLst>
            <a:ext uri="{909E8E84-426E-40DD-AFC4-6F175D3DCCD1}">
              <a14:hiddenFill xmlns:a14="http://schemas.microsoft.com/office/drawing/2010/main">
                <a:solidFill>
                  <a:schemeClr val="accent2"/>
                </a:solidFill>
              </a14:hiddenFill>
            </a:ext>
          </a:extLst>
        </p:spPr>
        <p:txBody>
          <a:bodyPr vert="horz" wrap="square" lIns="0" tIns="133350" rIns="0" bIns="0" rtlCol="0">
            <a:spAutoFit/>
          </a:bodyPr>
          <a:lstStyle/>
          <a:p>
            <a:pPr marL="355600" indent="-342900" fontAlgn="auto">
              <a:spcBef>
                <a:spcPts val="1050"/>
              </a:spcBef>
              <a:spcAft>
                <a:spcPts val="0"/>
              </a:spcAft>
              <a:buClr>
                <a:srgbClr val="3333CC"/>
              </a:buClr>
              <a:buSzPct val="52000"/>
              <a:buFont typeface="Wingdings" panose="05000000000000000000"/>
              <a:buChar char=""/>
              <a:tabLst>
                <a:tab pos="354965" algn="l"/>
                <a:tab pos="355600" algn="l"/>
              </a:tabLst>
            </a:pPr>
            <a:r>
              <a:rPr lang="zh-CN" sz="2800" dirty="0">
                <a:solidFill>
                  <a:prstClr val="black"/>
                </a:solidFill>
                <a:latin typeface="楷体" panose="02010609060101010101" pitchFamily="49" charset="-122"/>
                <a:ea typeface="楷体" panose="02010609060101010101" pitchFamily="49" charset="-122"/>
                <a:cs typeface="楷体" panose="02010609060101010101" pitchFamily="49" charset="-122"/>
              </a:rPr>
              <a:t>图像取样和量化</a:t>
            </a:r>
          </a:p>
          <a:p>
            <a:pPr marL="919480" lvl="1" indent="-342900" algn="l" fontAlgn="auto">
              <a:spcBef>
                <a:spcPts val="795"/>
              </a:spcBef>
              <a:spcAft>
                <a:spcPts val="0"/>
              </a:spcAft>
              <a:buClrTx/>
              <a:buSzTx/>
              <a:buFont typeface="Wingdings" panose="05000000000000000000" charset="0"/>
              <a:buChar char="Ø"/>
            </a:pPr>
            <a:r>
              <a:rPr sz="28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取样和量化的基本概念</a:t>
            </a:r>
            <a:r>
              <a:rPr lang="zh-CN" sz="28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：一幅图像的</a:t>
            </a:r>
            <a:r>
              <a:rPr lang="en-US" altLang="zh-CN" sz="28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x</a:t>
            </a:r>
            <a:r>
              <a:rPr lang="zh-CN" altLang="en-US" sz="28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和</a:t>
            </a:r>
            <a:r>
              <a:rPr lang="en-US" altLang="zh-CN" sz="28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y</a:t>
            </a:r>
            <a:r>
              <a:rPr lang="zh-CN" altLang="en-US" sz="28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坐标及幅度可能都是连续的，对坐标值进行数字化成为取样，对幅值数字化成为量化</a:t>
            </a:r>
            <a:endParaRPr sz="2800" spc="-17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marL="919480" lvl="1" indent="-342900" algn="l" fontAlgn="auto">
              <a:spcBef>
                <a:spcPts val="795"/>
              </a:spcBef>
              <a:spcAft>
                <a:spcPts val="0"/>
              </a:spcAft>
              <a:buClrTx/>
              <a:buSzTx/>
              <a:buFont typeface="Wingdings" panose="05000000000000000000" charset="0"/>
              <a:buChar char="Ø"/>
            </a:pPr>
            <a:r>
              <a:rPr sz="28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数字图像表示</a:t>
            </a:r>
          </a:p>
          <a:p>
            <a:pPr marL="919480" lvl="1" indent="-342900" algn="l" fontAlgn="auto">
              <a:spcBef>
                <a:spcPts val="795"/>
              </a:spcBef>
              <a:spcAft>
                <a:spcPts val="0"/>
              </a:spcAft>
              <a:buClrTx/>
              <a:buSzTx/>
              <a:buFont typeface="Wingdings" panose="05000000000000000000" charset="0"/>
              <a:buChar char="Ø"/>
            </a:pPr>
            <a:r>
              <a:rPr sz="28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空间和灰度分辨率</a:t>
            </a:r>
          </a:p>
          <a:p>
            <a:pPr marL="1376680" lvl="2" indent="-342900" algn="l" fontAlgn="auto">
              <a:spcBef>
                <a:spcPts val="795"/>
              </a:spcBef>
              <a:spcAft>
                <a:spcPts val="0"/>
              </a:spcAft>
              <a:buClrTx/>
              <a:buSzTx/>
              <a:buFont typeface="Wingdings" panose="05000000000000000000" charset="0"/>
              <a:buChar char="Ø"/>
            </a:pPr>
            <a:r>
              <a:rPr sz="2400" spc="-170" dirty="0">
                <a:solidFill>
                  <a:schemeClr val="tx1"/>
                </a:solidFill>
                <a:latin typeface="楷体" panose="02010609060101010101" pitchFamily="49" charset="-122"/>
                <a:ea typeface="楷体" panose="02010609060101010101" pitchFamily="49" charset="-122"/>
                <a:cs typeface="楷体" panose="02010609060101010101" pitchFamily="49" charset="-122"/>
              </a:rPr>
              <a:t>空间分辨率是图像中可辨别的最小细节的度量</a:t>
            </a: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112"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2. </a:t>
              </a:r>
              <a:r>
                <a:rPr lang="zh-CN" altLang="en-US" sz="4000">
                  <a:ea typeface="黑体" panose="02010609060101010101" pitchFamily="49" charset="-122"/>
                </a:rPr>
                <a:t> 图像处理基础</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p:nvPr/>
        </p:nvSpPr>
        <p:spPr>
          <a:xfrm>
            <a:off x="647755" y="1376824"/>
            <a:ext cx="8223884" cy="4928235"/>
          </a:xfrm>
          <a:prstGeom prst="rect">
            <a:avLst/>
          </a:prstGeom>
          <a:noFill/>
          <a:extLst>
            <a:ext uri="{909E8E84-426E-40DD-AFC4-6F175D3DCCD1}">
              <a14:hiddenFill xmlns:a14="http://schemas.microsoft.com/office/drawing/2010/main">
                <a:solidFill>
                  <a:schemeClr val="accent2"/>
                </a:solidFill>
              </a14:hiddenFill>
            </a:ext>
          </a:extLst>
        </p:spPr>
        <p:txBody>
          <a:bodyPr vert="horz" wrap="square" lIns="0" tIns="133350" rIns="0" bIns="0" rtlCol="0">
            <a:spAutoFit/>
          </a:bodyPr>
          <a:lstStyle/>
          <a:p>
            <a:pPr marL="355600" indent="-342900" fontAlgn="auto">
              <a:spcBef>
                <a:spcPts val="1050"/>
              </a:spcBef>
              <a:spcAft>
                <a:spcPts val="0"/>
              </a:spcAft>
              <a:buClr>
                <a:srgbClr val="3333CC"/>
              </a:buClr>
              <a:buSzPct val="52000"/>
              <a:buFont typeface="Wingdings" panose="05000000000000000000"/>
              <a:buChar char=""/>
              <a:tabLst>
                <a:tab pos="354965" algn="l"/>
                <a:tab pos="355600" algn="l"/>
              </a:tabLst>
            </a:pPr>
            <a:r>
              <a:rPr lang="zh-CN" sz="2800" dirty="0">
                <a:solidFill>
                  <a:schemeClr val="tx1"/>
                </a:solidFill>
                <a:latin typeface="楷体" panose="02010609060101010101" pitchFamily="49" charset="-122"/>
                <a:ea typeface="楷体" panose="02010609060101010101" pitchFamily="49" charset="-122"/>
                <a:cs typeface="楷体" panose="02010609060101010101" pitchFamily="49" charset="-122"/>
              </a:rPr>
              <a:t>像素间的一些基本关系</a:t>
            </a:r>
          </a:p>
          <a:p>
            <a:pPr marL="918845" lvl="1" indent="-342900" algn="l" fontAlgn="auto">
              <a:spcBef>
                <a:spcPts val="790"/>
              </a:spcBef>
              <a:spcAft>
                <a:spcPts val="0"/>
              </a:spcAft>
              <a:buClrTx/>
              <a:buSzTx/>
              <a:buFont typeface="Wingdings" panose="05000000000000000000" charset="0"/>
              <a:buChar char="Ø"/>
            </a:pPr>
            <a:r>
              <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相邻像素</a:t>
            </a: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4</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邻域、</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8</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邻域</a:t>
            </a:r>
            <a:endPar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918845" lvl="1" indent="-342900" algn="l" fontAlgn="auto">
              <a:spcBef>
                <a:spcPts val="790"/>
              </a:spcBef>
              <a:spcAft>
                <a:spcPts val="0"/>
              </a:spcAft>
              <a:buClrTx/>
              <a:buSzTx/>
              <a:buFont typeface="Wingdings" panose="05000000000000000000" charset="0"/>
              <a:buChar char="Ø"/>
            </a:pPr>
            <a:r>
              <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邻接性</a:t>
            </a: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4</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邻接、</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8</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邻接、</a:t>
            </a: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m</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邻接（混合邻接）</a:t>
            </a:r>
            <a:endPar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918845" lvl="1" indent="-342900" algn="l" fontAlgn="auto">
              <a:spcBef>
                <a:spcPts val="790"/>
              </a:spcBef>
              <a:spcAft>
                <a:spcPts val="0"/>
              </a:spcAft>
              <a:buClrTx/>
              <a:buSzTx/>
              <a:buFont typeface="Wingdings" panose="05000000000000000000" charset="0"/>
              <a:buChar char="Ø"/>
            </a:pP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连通性</a:t>
            </a:r>
          </a:p>
          <a:p>
            <a:pPr marL="918845" lvl="1" indent="-342900" algn="l" fontAlgn="auto">
              <a:spcBef>
                <a:spcPts val="790"/>
              </a:spcBef>
              <a:spcAft>
                <a:spcPts val="0"/>
              </a:spcAft>
              <a:buClrTx/>
              <a:buSzTx/>
              <a:buFont typeface="Wingdings" panose="05000000000000000000" charset="0"/>
              <a:buChar char="Ø"/>
            </a:pPr>
            <a:endPar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355600" lvl="1" indent="-342900" algn="l" fontAlgn="auto">
              <a:spcBef>
                <a:spcPts val="1050"/>
              </a:spcBef>
              <a:spcAft>
                <a:spcPts val="0"/>
              </a:spcAft>
              <a:buClr>
                <a:srgbClr val="3333CC"/>
              </a:buClr>
              <a:buSzPct val="52000"/>
              <a:buFont typeface="Wingdings" panose="05000000000000000000"/>
              <a:buChar char=""/>
              <a:tabLst>
                <a:tab pos="354965" algn="l"/>
                <a:tab pos="355600" algn="l"/>
              </a:tabLst>
            </a:pPr>
            <a:r>
              <a:rPr lang="zh-CN" sz="2800" dirty="0">
                <a:solidFill>
                  <a:schemeClr val="tx1"/>
                </a:solidFill>
                <a:latin typeface="楷体" panose="02010609060101010101" pitchFamily="49" charset="-122"/>
                <a:ea typeface="楷体" panose="02010609060101010101" pitchFamily="49" charset="-122"/>
                <a:cs typeface="楷体" panose="02010609060101010101" pitchFamily="49" charset="-122"/>
              </a:rPr>
              <a:t>距离度量</a:t>
            </a:r>
          </a:p>
          <a:p>
            <a:pPr marL="1376045" lvl="2" indent="-342900" algn="l" fontAlgn="auto">
              <a:spcBef>
                <a:spcPts val="790"/>
              </a:spcBef>
              <a:spcAft>
                <a:spcPts val="0"/>
              </a:spcAft>
              <a:buClrTx/>
              <a:buSzTx/>
              <a:buFont typeface="Wingdings" panose="05000000000000000000" charset="0"/>
              <a:buChar char="Ø"/>
            </a:pP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欧氏距离</a:t>
            </a:r>
          </a:p>
          <a:p>
            <a:pPr marL="1376045" lvl="2" indent="-342900" algn="l" fontAlgn="auto">
              <a:spcBef>
                <a:spcPts val="790"/>
              </a:spcBef>
              <a:spcAft>
                <a:spcPts val="0"/>
              </a:spcAft>
              <a:buClrTx/>
              <a:buSzTx/>
              <a:buFont typeface="Wingdings" panose="05000000000000000000" charset="0"/>
              <a:buChar char="Ø"/>
            </a:pP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D</a:t>
            </a:r>
            <a:r>
              <a:rPr lang="en-US" altLang="zh-CN" sz="2400" spc="-5" baseline="-25000" dirty="0">
                <a:solidFill>
                  <a:prstClr val="black"/>
                </a:solidFill>
                <a:latin typeface="楷体" panose="02010609060101010101" pitchFamily="49" charset="-122"/>
                <a:ea typeface="楷体" panose="02010609060101010101" pitchFamily="49" charset="-122"/>
                <a:cs typeface="楷体" panose="02010609060101010101" pitchFamily="49" charset="-122"/>
              </a:rPr>
              <a:t>4</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（城市街区）</a:t>
            </a: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距离</a:t>
            </a:r>
          </a:p>
          <a:p>
            <a:pPr marL="1376045" lvl="2" indent="-342900" algn="l" fontAlgn="auto">
              <a:spcBef>
                <a:spcPts val="790"/>
              </a:spcBef>
              <a:spcAft>
                <a:spcPts val="0"/>
              </a:spcAft>
              <a:buClrTx/>
              <a:buSzTx/>
              <a:buFont typeface="Wingdings" panose="05000000000000000000" charset="0"/>
              <a:buChar char="Ø"/>
            </a:pPr>
            <a:r>
              <a:rPr lang="en-US" alt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D</a:t>
            </a:r>
            <a:r>
              <a:rPr lang="en-US" altLang="zh-CN" sz="2400" spc="-5" baseline="-25000" dirty="0">
                <a:solidFill>
                  <a:prstClr val="black"/>
                </a:solidFill>
                <a:latin typeface="楷体" panose="02010609060101010101" pitchFamily="49" charset="-122"/>
                <a:ea typeface="楷体" panose="02010609060101010101" pitchFamily="49" charset="-122"/>
                <a:cs typeface="楷体" panose="02010609060101010101" pitchFamily="49" charset="-122"/>
              </a:rPr>
              <a:t>8</a:t>
            </a:r>
            <a:r>
              <a:rPr lang="zh-CN" altLang="en-US"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a:t>
            </a:r>
            <a:r>
              <a:rPr lang="zh-CN" sz="2400" spc="-5" dirty="0">
                <a:solidFill>
                  <a:prstClr val="black"/>
                </a:solidFill>
                <a:latin typeface="楷体" panose="02010609060101010101" pitchFamily="49" charset="-122"/>
                <a:ea typeface="楷体" panose="02010609060101010101" pitchFamily="49" charset="-122"/>
                <a:cs typeface="楷体" panose="02010609060101010101" pitchFamily="49" charset="-122"/>
              </a:rPr>
              <a:t>棋盘）距离</a:t>
            </a:r>
            <a:endPar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355600" indent="-342900" fontAlgn="auto">
              <a:spcBef>
                <a:spcPts val="1050"/>
              </a:spcBef>
              <a:spcAft>
                <a:spcPts val="0"/>
              </a:spcAft>
              <a:buClr>
                <a:srgbClr val="3333CC"/>
              </a:buClr>
              <a:buSzPct val="52000"/>
              <a:buFont typeface="Wingdings" panose="05000000000000000000"/>
              <a:buChar char=""/>
              <a:tabLst>
                <a:tab pos="354965" algn="l"/>
                <a:tab pos="355600" algn="l"/>
              </a:tabLst>
            </a:pPr>
            <a:endParaRPr sz="2400" spc="-5"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4" name="组合 3"/>
          <p:cNvGrpSpPr/>
          <p:nvPr/>
        </p:nvGrpSpPr>
        <p:grpSpPr>
          <a:xfrm>
            <a:off x="730250" y="189230"/>
            <a:ext cx="8413750" cy="838200"/>
            <a:chOff x="1150" y="298"/>
            <a:chExt cx="13250" cy="1320"/>
          </a:xfrm>
        </p:grpSpPr>
        <p:sp>
          <p:nvSpPr>
            <p:cNvPr id="1258501" name="Rectangle 5"/>
            <p:cNvSpPr>
              <a:spLocks noChangeArrowheads="1"/>
            </p:cNvSpPr>
            <p:nvPr/>
          </p:nvSpPr>
          <p:spPr bwMode="auto">
            <a:xfrm>
              <a:off x="1758" y="298"/>
              <a:ext cx="6112" cy="1113"/>
            </a:xfrm>
            <a:prstGeom prst="rect">
              <a:avLst/>
            </a:prstGeom>
            <a:noFill/>
            <a:ln w="9525">
              <a:noFill/>
              <a:miter lim="800000"/>
            </a:ln>
            <a:effectLst/>
          </p:spPr>
          <p:txBody>
            <a:bodyPr wrap="none">
              <a:spAutoFit/>
            </a:bodyPr>
            <a:lstStyle/>
            <a:p>
              <a:r>
                <a:rPr lang="en-US" altLang="zh-CN" sz="4000">
                  <a:ea typeface="黑体" panose="02010609060101010101" pitchFamily="49" charset="-122"/>
                </a:rPr>
                <a:t>2. </a:t>
              </a:r>
              <a:r>
                <a:rPr lang="zh-CN" altLang="en-US" sz="4000">
                  <a:ea typeface="黑体" panose="02010609060101010101" pitchFamily="49" charset="-122"/>
                </a:rPr>
                <a:t> 图像处理基础</a:t>
              </a:r>
            </a:p>
          </p:txBody>
        </p:sp>
        <p:pic>
          <p:nvPicPr>
            <p:cNvPr id="1258502" name="图片 11"/>
            <p:cNvPicPr>
              <a:picLocks noChangeAspect="1"/>
            </p:cNvPicPr>
            <p:nvPr/>
          </p:nvPicPr>
          <p:blipFill>
            <a:blip r:embed="rId3"/>
            <a:srcRect/>
            <a:stretch>
              <a:fillRect/>
            </a:stretch>
          </p:blipFill>
          <p:spPr bwMode="auto">
            <a:xfrm>
              <a:off x="1150" y="1545"/>
              <a:ext cx="13250" cy="73"/>
            </a:xfrm>
            <a:prstGeom prst="rect">
              <a:avLst/>
            </a:prstGeom>
            <a:noFill/>
            <a:ln w="9525">
              <a:noFill/>
              <a:miter lim="800000"/>
              <a:headEnd/>
              <a:tailEnd/>
            </a:ln>
          </p:spPr>
        </p:pic>
      </p:grpSp>
      <p:pic>
        <p:nvPicPr>
          <p:cNvPr id="2" name="图片 1"/>
          <p:cNvPicPr>
            <a:picLocks noChangeAspect="1"/>
          </p:cNvPicPr>
          <p:nvPr/>
        </p:nvPicPr>
        <p:blipFill>
          <a:blip r:embed="rId4"/>
          <a:srcRect t="11538" b="9573"/>
          <a:stretch>
            <a:fillRect/>
          </a:stretch>
        </p:blipFill>
        <p:spPr>
          <a:xfrm>
            <a:off x="4787900" y="4286885"/>
            <a:ext cx="3457575" cy="586105"/>
          </a:xfrm>
          <a:prstGeom prst="rect">
            <a:avLst/>
          </a:prstGeom>
        </p:spPr>
      </p:pic>
      <p:pic>
        <p:nvPicPr>
          <p:cNvPr id="3" name="图片 2"/>
          <p:cNvPicPr>
            <a:picLocks noChangeAspect="1"/>
          </p:cNvPicPr>
          <p:nvPr/>
        </p:nvPicPr>
        <p:blipFill>
          <a:blip r:embed="rId5"/>
          <a:stretch>
            <a:fillRect/>
          </a:stretch>
        </p:blipFill>
        <p:spPr>
          <a:xfrm>
            <a:off x="5149850" y="4868545"/>
            <a:ext cx="3095625" cy="561975"/>
          </a:xfrm>
          <a:prstGeom prst="rect">
            <a:avLst/>
          </a:prstGeom>
        </p:spPr>
      </p:pic>
      <p:pic>
        <p:nvPicPr>
          <p:cNvPr id="5" name="图片 4"/>
          <p:cNvPicPr>
            <a:picLocks noChangeAspect="1"/>
          </p:cNvPicPr>
          <p:nvPr/>
        </p:nvPicPr>
        <p:blipFill>
          <a:blip r:embed="rId6"/>
          <a:stretch>
            <a:fillRect/>
          </a:stretch>
        </p:blipFill>
        <p:spPr>
          <a:xfrm>
            <a:off x="4845050" y="5426075"/>
            <a:ext cx="3400425" cy="43815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2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3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4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7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9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0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1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2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3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4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5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6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7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8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9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30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1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32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4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中国发展论坛张杰校长报告070930">
  <a:themeElements>
    <a:clrScheme name="1_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1_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5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6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7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8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9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40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41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42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43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44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45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6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7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8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9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51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52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53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54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55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56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7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8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9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60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61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2500" b="1" i="0" u="none" strike="noStrike" cap="none" normalizeH="0" baseline="0" smtClean="0">
            <a:ln>
              <a:noFill/>
            </a:ln>
            <a:solidFill>
              <a:srgbClr val="000066"/>
            </a:solidFill>
            <a:effectLst/>
            <a:latin typeface="Times New Roman" panose="02020603050405020304" pitchFamily="18" charset="0"/>
            <a:ea typeface="黑体" panose="02010609060101010101" pitchFamily="49"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4170</Words>
  <Application>Microsoft Macintosh PowerPoint</Application>
  <PresentationFormat>全屏显示(4:3)</PresentationFormat>
  <Paragraphs>637</Paragraphs>
  <Slides>71</Slides>
  <Notes>71</Notes>
  <HiddenSlides>0</HiddenSlides>
  <MMClips>0</MMClips>
  <ScaleCrop>false</ScaleCrop>
  <HeadingPairs>
    <vt:vector size="6" baseType="variant">
      <vt:variant>
        <vt:lpstr>已用的字体</vt:lpstr>
      </vt:variant>
      <vt:variant>
        <vt:i4>8</vt:i4>
      </vt:variant>
      <vt:variant>
        <vt:lpstr>主题</vt:lpstr>
      </vt:variant>
      <vt:variant>
        <vt:i4>55</vt:i4>
      </vt:variant>
      <vt:variant>
        <vt:lpstr>幻灯片标题</vt:lpstr>
      </vt:variant>
      <vt:variant>
        <vt:i4>71</vt:i4>
      </vt:variant>
    </vt:vector>
  </HeadingPairs>
  <TitlesOfParts>
    <vt:vector size="134" baseType="lpstr">
      <vt:lpstr>黑体</vt:lpstr>
      <vt:lpstr>楷体</vt:lpstr>
      <vt:lpstr>宋体</vt:lpstr>
      <vt:lpstr>Arial</vt:lpstr>
      <vt:lpstr>Arial Black</vt:lpstr>
      <vt:lpstr>Cambria Math</vt:lpstr>
      <vt:lpstr>Times New Roman</vt:lpstr>
      <vt:lpstr>Wingdings</vt:lpstr>
      <vt:lpstr>中国发展论坛张杰校长报告070930</vt:lpstr>
      <vt:lpstr>自定义设计方案</vt:lpstr>
      <vt:lpstr>1_中国发展论坛张杰校长报告070930</vt:lpstr>
      <vt:lpstr>4_中国发展论坛张杰校长报告070930</vt:lpstr>
      <vt:lpstr>6_中国发展论坛张杰校长报告070930</vt:lpstr>
      <vt:lpstr>7_中国发展论坛张杰校长报告070930</vt:lpstr>
      <vt:lpstr>8_中国发展论坛张杰校长报告070930</vt:lpstr>
      <vt:lpstr>9_中国发展论坛张杰校长报告070930</vt:lpstr>
      <vt:lpstr>10_中国发展论坛张杰校长报告070930</vt:lpstr>
      <vt:lpstr>11_中国发展论坛张杰校长报告070930</vt:lpstr>
      <vt:lpstr>12_中国发展论坛张杰校长报告070930</vt:lpstr>
      <vt:lpstr>13_中国发展论坛张杰校长报告070930</vt:lpstr>
      <vt:lpstr>14_中国发展论坛张杰校长报告070930</vt:lpstr>
      <vt:lpstr>17_中国发展论坛张杰校长报告070930</vt:lpstr>
      <vt:lpstr>19_中国发展论坛张杰校长报告070930</vt:lpstr>
      <vt:lpstr>20_中国发展论坛张杰校长报告070930</vt:lpstr>
      <vt:lpstr>21_中国发展论坛张杰校长报告070930</vt:lpstr>
      <vt:lpstr>22_中国发展论坛张杰校长报告070930</vt:lpstr>
      <vt:lpstr>23_中国发展论坛张杰校长报告070930</vt:lpstr>
      <vt:lpstr>24_中国发展论坛张杰校长报告070930</vt:lpstr>
      <vt:lpstr>25_中国发展论坛张杰校长报告070930</vt:lpstr>
      <vt:lpstr>26_中国发展论坛张杰校长报告070930</vt:lpstr>
      <vt:lpstr>27_中国发展论坛张杰校长报告070930</vt:lpstr>
      <vt:lpstr>28_中国发展论坛张杰校长报告070930</vt:lpstr>
      <vt:lpstr>29_中国发展论坛张杰校长报告070930</vt:lpstr>
      <vt:lpstr>30_中国发展论坛张杰校长报告070930</vt:lpstr>
      <vt:lpstr>31_中国发展论坛张杰校长报告070930</vt:lpstr>
      <vt:lpstr>32_中国发展论坛张杰校长报告070930</vt:lpstr>
      <vt:lpstr>34_中国发展论坛张杰校长报告070930</vt:lpstr>
      <vt:lpstr>35_中国发展论坛张杰校长报告070930</vt:lpstr>
      <vt:lpstr>36_中国发展论坛张杰校长报告070930</vt:lpstr>
      <vt:lpstr>37_中国发展论坛张杰校长报告070930</vt:lpstr>
      <vt:lpstr>38_中国发展论坛张杰校长报告070930</vt:lpstr>
      <vt:lpstr>39_中国发展论坛张杰校长报告070930</vt:lpstr>
      <vt:lpstr>40_中国发展论坛张杰校长报告070930</vt:lpstr>
      <vt:lpstr>41_中国发展论坛张杰校长报告070930</vt:lpstr>
      <vt:lpstr>42_中国发展论坛张杰校长报告070930</vt:lpstr>
      <vt:lpstr>43_中国发展论坛张杰校长报告070930</vt:lpstr>
      <vt:lpstr>44_中国发展论坛张杰校长报告070930</vt:lpstr>
      <vt:lpstr>45_中国发展论坛张杰校长报告070930</vt:lpstr>
      <vt:lpstr>46_中国发展论坛张杰校长报告070930</vt:lpstr>
      <vt:lpstr>47_中国发展论坛张杰校长报告070930</vt:lpstr>
      <vt:lpstr>48_中国发展论坛张杰校长报告070930</vt:lpstr>
      <vt:lpstr>49_中国发展论坛张杰校长报告070930</vt:lpstr>
      <vt:lpstr>51_中国发展论坛张杰校长报告070930</vt:lpstr>
      <vt:lpstr>52_中国发展论坛张杰校长报告070930</vt:lpstr>
      <vt:lpstr>53_中国发展论坛张杰校长报告070930</vt:lpstr>
      <vt:lpstr>54_中国发展论坛张杰校长报告070930</vt:lpstr>
      <vt:lpstr>55_中国发展论坛张杰校长报告070930</vt:lpstr>
      <vt:lpstr>56_中国发展论坛张杰校长报告070930</vt:lpstr>
      <vt:lpstr>57_中国发展论坛张杰校长报告070930</vt:lpstr>
      <vt:lpstr>58_中国发展论坛张杰校长报告070930</vt:lpstr>
      <vt:lpstr>59_中国发展论坛张杰校长报告070930</vt:lpstr>
      <vt:lpstr>60_中国发展论坛张杰校长报告070930</vt:lpstr>
      <vt:lpstr>61_中国发展论坛张杰校长报告070930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加强研究型大学建设，提升高校国际竞争力  ——中国发展论坛上海交通大学校长的发言</dc:title>
  <dc:creator>周贵岚</dc:creator>
  <cp:lastModifiedBy>1293012536@qq.com</cp:lastModifiedBy>
  <cp:revision>3201</cp:revision>
  <cp:lastPrinted>2021-11-02T11:22:49Z</cp:lastPrinted>
  <dcterms:created xsi:type="dcterms:W3CDTF">2021-11-02T11:22:49Z</dcterms:created>
  <dcterms:modified xsi:type="dcterms:W3CDTF">2021-11-02T15:07:35Z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2052-3.9.1.6204</vt:lpwstr>
  </property>
  <property fmtid="{D5CDD505-2E9C-101B-9397-08002B2CF9AE}" pid="4" name="ICV">
    <vt:lpwstr>2F33F4C793A84E20A701447764B0D8F6</vt:lpwstr>
  </property>
</Properties>
</file>